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  <p:sldMasterId id="2147483683" r:id="rId3"/>
  </p:sldMasterIdLst>
  <p:notesMasterIdLst>
    <p:notesMasterId r:id="rId52"/>
  </p:notesMasterIdLst>
  <p:handoutMasterIdLst>
    <p:handoutMasterId r:id="rId53"/>
  </p:handoutMasterIdLst>
  <p:sldIdLst>
    <p:sldId id="293" r:id="rId4"/>
    <p:sldId id="298" r:id="rId5"/>
    <p:sldId id="297" r:id="rId6"/>
    <p:sldId id="282" r:id="rId7"/>
    <p:sldId id="283" r:id="rId8"/>
    <p:sldId id="284" r:id="rId9"/>
    <p:sldId id="294" r:id="rId10"/>
    <p:sldId id="292" r:id="rId11"/>
    <p:sldId id="289" r:id="rId12"/>
    <p:sldId id="288" r:id="rId13"/>
    <p:sldId id="287" r:id="rId14"/>
    <p:sldId id="258" r:id="rId15"/>
    <p:sldId id="260" r:id="rId16"/>
    <p:sldId id="269" r:id="rId17"/>
    <p:sldId id="291" r:id="rId18"/>
    <p:sldId id="295" r:id="rId19"/>
    <p:sldId id="263" r:id="rId20"/>
    <p:sldId id="272" r:id="rId21"/>
    <p:sldId id="267" r:id="rId22"/>
    <p:sldId id="273" r:id="rId23"/>
    <p:sldId id="274" r:id="rId24"/>
    <p:sldId id="279" r:id="rId25"/>
    <p:sldId id="325" r:id="rId26"/>
    <p:sldId id="299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A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1" autoAdjust="0"/>
    <p:restoredTop sz="94660"/>
  </p:normalViewPr>
  <p:slideViewPr>
    <p:cSldViewPr snapToGrid="0" snapToObjects="1">
      <p:cViewPr>
        <p:scale>
          <a:sx n="161" d="100"/>
          <a:sy n="161" d="100"/>
        </p:scale>
        <p:origin x="-1944" y="-16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EFA3-7DC6-E240-ABA6-4764EBB819E4}" type="datetimeFigureOut">
              <a:rPr lang="en-US" smtClean="0"/>
              <a:t>9/19/16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B5BCA-E866-D548-A8D3-9DEC1591E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39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12AF4-4829-E546-937E-C43576688BA6}" type="datetimeFigureOut">
              <a:rPr lang="en-US" smtClean="0"/>
              <a:t>9/19/16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0CECA-7B70-0A45-8E15-0718BCE81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655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Uber</a:t>
            </a:r>
            <a:r>
              <a:rPr lang="en-US" dirty="0" smtClean="0"/>
              <a:t>, Netflix, </a:t>
            </a:r>
            <a:r>
              <a:rPr lang="en-US" dirty="0" err="1" smtClean="0"/>
              <a:t>Alibaba</a:t>
            </a:r>
            <a:r>
              <a:rPr lang="en-US" dirty="0" smtClean="0"/>
              <a:t>, </a:t>
            </a:r>
            <a:r>
              <a:rPr lang="en-US" dirty="0" err="1" smtClean="0"/>
              <a:t>Zalando</a:t>
            </a:r>
            <a:r>
              <a:rPr lang="en-US" dirty="0" smtClean="0"/>
              <a:t>,</a:t>
            </a:r>
            <a:r>
              <a:rPr lang="en-US" baseline="0" dirty="0" smtClean="0"/>
              <a:t> 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0CECA-7B70-0A45-8E15-0718BCE811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0CECA-7B70-0A45-8E15-0718BCE811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9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4404744" y="4878958"/>
            <a:ext cx="327814" cy="3003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5692214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62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8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8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942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12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87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29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812729" y="863948"/>
            <a:ext cx="5518547" cy="1741292"/>
          </a:xfrm>
          <a:prstGeom prst="rect">
            <a:avLst/>
          </a:prstGeom>
        </p:spPr>
        <p:txBody>
          <a:bodyPr lIns="26787" tIns="26787" rIns="26787" bIns="26787" anchor="b"/>
          <a:lstStyle>
            <a:lvl1pPr algn="ctr" defTabSz="308045">
              <a:defRPr sz="4200"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812729" y="2652120"/>
            <a:ext cx="5518547" cy="596059"/>
          </a:xfrm>
          <a:prstGeom prst="rect">
            <a:avLst/>
          </a:prstGeom>
        </p:spPr>
        <p:txBody>
          <a:bodyPr lIns="26787" tIns="26787" rIns="26787" bIns="26787"/>
          <a:lstStyle>
            <a:lvl1pPr marL="0" indent="0" algn="ctr" defTabSz="308045">
              <a:spcBef>
                <a:spcPts val="0"/>
              </a:spcBef>
              <a:buClrTx/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 Light"/>
              </a:defRPr>
            </a:lvl1pPr>
            <a:lvl2pPr marL="0" indent="0" algn="ctr" defTabSz="308045">
              <a:spcBef>
                <a:spcPts val="0"/>
              </a:spcBef>
              <a:buClrTx/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 Light"/>
              </a:defRPr>
            </a:lvl2pPr>
            <a:lvl3pPr marL="0" indent="0" algn="ctr" defTabSz="308045">
              <a:spcBef>
                <a:spcPts val="0"/>
              </a:spcBef>
              <a:buClrTx/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 Light"/>
              </a:defRPr>
            </a:lvl3pPr>
            <a:lvl4pPr marL="0" indent="0" algn="ctr" defTabSz="308045">
              <a:spcBef>
                <a:spcPts val="0"/>
              </a:spcBef>
              <a:buClrTx/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 Light"/>
              </a:defRPr>
            </a:lvl4pPr>
            <a:lvl5pPr marL="0" indent="0" algn="ctr" defTabSz="308045">
              <a:spcBef>
                <a:spcPts val="0"/>
              </a:spcBef>
              <a:buClrTx/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458753" y="4743227"/>
            <a:ext cx="292233" cy="294875"/>
          </a:xfrm>
          <a:prstGeom prst="rect">
            <a:avLst/>
          </a:prstGeom>
        </p:spPr>
        <p:txBody>
          <a:bodyPr lIns="26787" tIns="26787" rIns="26787" bIns="26787" anchor="t"/>
          <a:lstStyle>
            <a:lvl1pPr algn="ctr" defTabSz="308045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2113221"/>
      </p:ext>
    </p:extLst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645297" y="234404"/>
            <a:ext cx="5853411" cy="1138538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308045">
              <a:defRPr sz="4200"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4422534" y="4878958"/>
            <a:ext cx="292234" cy="294875"/>
          </a:xfrm>
          <a:prstGeom prst="rect">
            <a:avLst/>
          </a:prstGeom>
        </p:spPr>
        <p:txBody>
          <a:bodyPr lIns="26787" tIns="26787" rIns="26787" bIns="26787" anchor="t"/>
          <a:lstStyle>
            <a:lvl1pPr algn="ctr" defTabSz="308045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5868454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4685853" y="2685604"/>
            <a:ext cx="2812852" cy="1989088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4689132" y="468809"/>
            <a:ext cx="2812852" cy="1989088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645295" y="468811"/>
            <a:ext cx="2812852" cy="4205883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4404744" y="4878958"/>
            <a:ext cx="327814" cy="3003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2569540"/>
      </p:ext>
    </p:extLst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sz="quarter" idx="13"/>
          </p:nvPr>
        </p:nvSpPr>
        <p:spPr>
          <a:xfrm>
            <a:off x="4685853" y="1372941"/>
            <a:ext cx="2812854" cy="33151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645297" y="234404"/>
            <a:ext cx="5853411" cy="1138538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308045">
              <a:defRPr sz="4200"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1645293" y="1372941"/>
            <a:ext cx="2812854" cy="3315147"/>
          </a:xfrm>
          <a:prstGeom prst="rect">
            <a:avLst/>
          </a:prstGeom>
        </p:spPr>
        <p:txBody>
          <a:bodyPr lIns="26787" tIns="26787" rIns="26787" bIns="26787" anchor="ctr"/>
          <a:lstStyle>
            <a:lvl1pPr marL="165312" indent="-165312" defTabSz="308045">
              <a:spcBef>
                <a:spcPts val="1600"/>
              </a:spcBef>
              <a:buClrTx/>
              <a:buSzPct val="75000"/>
              <a:buFontTx/>
              <a:buChar char="•"/>
              <a:defRPr sz="1400">
                <a:latin typeface="+mj-lt"/>
                <a:ea typeface="+mj-ea"/>
                <a:cs typeface="+mj-cs"/>
                <a:sym typeface="Helvetica Light"/>
              </a:defRPr>
            </a:lvl1pPr>
            <a:lvl2pPr marL="358176" indent="-165312" defTabSz="308045">
              <a:spcBef>
                <a:spcPts val="1600"/>
              </a:spcBef>
              <a:buClrTx/>
              <a:buSzPct val="75000"/>
              <a:buFontTx/>
              <a:defRPr sz="1400">
                <a:latin typeface="+mj-lt"/>
                <a:ea typeface="+mj-ea"/>
                <a:cs typeface="+mj-cs"/>
                <a:sym typeface="Helvetica Light"/>
              </a:defRPr>
            </a:lvl2pPr>
            <a:lvl3pPr marL="551040" indent="-165312" defTabSz="308045">
              <a:spcBef>
                <a:spcPts val="1600"/>
              </a:spcBef>
              <a:buClrTx/>
              <a:buSzPct val="75000"/>
              <a:buFontTx/>
              <a:defRPr sz="1400">
                <a:latin typeface="+mj-lt"/>
                <a:ea typeface="+mj-ea"/>
                <a:cs typeface="+mj-cs"/>
                <a:sym typeface="Helvetica Light"/>
              </a:defRPr>
            </a:lvl3pPr>
            <a:lvl4pPr marL="743904" indent="-165312" defTabSz="308045">
              <a:spcBef>
                <a:spcPts val="1600"/>
              </a:spcBef>
              <a:buClrTx/>
              <a:buSzPct val="75000"/>
              <a:buFontTx/>
              <a:buChar char="•"/>
              <a:defRPr sz="1400">
                <a:latin typeface="+mj-lt"/>
                <a:ea typeface="+mj-ea"/>
                <a:cs typeface="+mj-cs"/>
                <a:sym typeface="Helvetica Light"/>
              </a:defRPr>
            </a:lvl4pPr>
            <a:lvl5pPr marL="936768" indent="-165312" defTabSz="308045">
              <a:spcBef>
                <a:spcPts val="1600"/>
              </a:spcBef>
              <a:buClrTx/>
              <a:buSzPct val="75000"/>
              <a:buFontTx/>
              <a:buChar char="•"/>
              <a:defRPr sz="1400">
                <a:latin typeface="+mj-lt"/>
                <a:ea typeface="+mj-ea"/>
                <a:cs typeface="+mj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4422534" y="4878958"/>
            <a:ext cx="292234" cy="294875"/>
          </a:xfrm>
          <a:prstGeom prst="rect">
            <a:avLst/>
          </a:prstGeom>
        </p:spPr>
        <p:txBody>
          <a:bodyPr lIns="26787" tIns="26787" rIns="26787" bIns="26787" anchor="t"/>
          <a:lstStyle>
            <a:lvl1pPr algn="ctr" defTabSz="308045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877523"/>
      </p:ext>
    </p:extLst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645297" y="669728"/>
            <a:ext cx="5853411" cy="3804049"/>
          </a:xfrm>
          <a:prstGeom prst="rect">
            <a:avLst/>
          </a:prstGeom>
        </p:spPr>
        <p:txBody>
          <a:bodyPr lIns="26787" tIns="26787" rIns="26787" bIns="26787" anchor="ctr"/>
          <a:lstStyle>
            <a:lvl1pPr marL="222228" indent="-222228" defTabSz="308045">
              <a:spcBef>
                <a:spcPts val="2100"/>
              </a:spcBef>
              <a:buClrTx/>
              <a:buSzPct val="75000"/>
              <a:buFontTx/>
              <a:buChar char="•"/>
              <a:defRPr sz="1800">
                <a:latin typeface="+mj-lt"/>
                <a:ea typeface="+mj-ea"/>
                <a:cs typeface="+mj-cs"/>
                <a:sym typeface="Helvetica Light"/>
              </a:defRPr>
            </a:lvl1pPr>
            <a:lvl2pPr marL="472240" indent="-222228" defTabSz="308045">
              <a:spcBef>
                <a:spcPts val="2100"/>
              </a:spcBef>
              <a:buClrTx/>
              <a:buSzPct val="75000"/>
              <a:buFontTx/>
              <a:defRPr sz="1800">
                <a:latin typeface="+mj-lt"/>
                <a:ea typeface="+mj-ea"/>
                <a:cs typeface="+mj-cs"/>
                <a:sym typeface="Helvetica Light"/>
              </a:defRPr>
            </a:lvl2pPr>
            <a:lvl3pPr marL="722248" indent="-222229" defTabSz="308045">
              <a:spcBef>
                <a:spcPts val="2100"/>
              </a:spcBef>
              <a:buClrTx/>
              <a:buSzPct val="75000"/>
              <a:buFontTx/>
              <a:defRPr sz="1800">
                <a:latin typeface="+mj-lt"/>
                <a:ea typeface="+mj-ea"/>
                <a:cs typeface="+mj-cs"/>
                <a:sym typeface="Helvetica Light"/>
              </a:defRPr>
            </a:lvl3pPr>
            <a:lvl4pPr marL="972257" indent="-222228" defTabSz="308045">
              <a:spcBef>
                <a:spcPts val="2100"/>
              </a:spcBef>
              <a:buClrTx/>
              <a:buSzPct val="75000"/>
              <a:buFontTx/>
              <a:buChar char="•"/>
              <a:defRPr sz="1800">
                <a:latin typeface="+mj-lt"/>
                <a:ea typeface="+mj-ea"/>
                <a:cs typeface="+mj-cs"/>
                <a:sym typeface="Helvetica Light"/>
              </a:defRPr>
            </a:lvl4pPr>
            <a:lvl5pPr marL="1222268" indent="-222230" defTabSz="308045">
              <a:spcBef>
                <a:spcPts val="2100"/>
              </a:spcBef>
              <a:buClrTx/>
              <a:buSzPct val="75000"/>
              <a:buFontTx/>
              <a:buChar char="•"/>
              <a:defRPr sz="1800">
                <a:latin typeface="+mj-lt"/>
                <a:ea typeface="+mj-ea"/>
                <a:cs typeface="+mj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4422534" y="4878958"/>
            <a:ext cx="292234" cy="294875"/>
          </a:xfrm>
          <a:prstGeom prst="rect">
            <a:avLst/>
          </a:prstGeom>
        </p:spPr>
        <p:txBody>
          <a:bodyPr lIns="26787" tIns="26787" rIns="26787" bIns="26787" anchor="t"/>
          <a:lstStyle>
            <a:lvl1pPr algn="ctr" defTabSz="308045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0530694"/>
      </p:ext>
    </p:extLst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sz="quarter" idx="13"/>
          </p:nvPr>
        </p:nvSpPr>
        <p:spPr>
          <a:xfrm>
            <a:off x="4685853" y="2685602"/>
            <a:ext cx="2812854" cy="19890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sz="quarter" idx="14"/>
          </p:nvPr>
        </p:nvSpPr>
        <p:spPr>
          <a:xfrm>
            <a:off x="4689130" y="468808"/>
            <a:ext cx="2812854" cy="19890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sz="half" idx="15"/>
          </p:nvPr>
        </p:nvSpPr>
        <p:spPr>
          <a:xfrm>
            <a:off x="1645293" y="468811"/>
            <a:ext cx="2812854" cy="4205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4422534" y="4878958"/>
            <a:ext cx="292234" cy="294875"/>
          </a:xfrm>
          <a:prstGeom prst="rect">
            <a:avLst/>
          </a:prstGeom>
        </p:spPr>
        <p:txBody>
          <a:bodyPr lIns="26787" tIns="26787" rIns="26787" bIns="26787" anchor="t"/>
          <a:lstStyle>
            <a:lvl1pPr algn="ctr" defTabSz="308045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8500818"/>
      </p:ext>
    </p:extLst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1812729" y="3355330"/>
            <a:ext cx="5518547" cy="227226"/>
          </a:xfrm>
          <a:prstGeom prst="rect">
            <a:avLst/>
          </a:prstGeom>
        </p:spPr>
        <p:txBody>
          <a:bodyPr lIns="26787" tIns="26787" rIns="26787" bIns="26787"/>
          <a:lstStyle>
            <a:lvl1pPr marL="0" indent="0" algn="ctr" defTabSz="308045">
              <a:spcBef>
                <a:spcPts val="0"/>
              </a:spcBef>
              <a:buClrTx/>
              <a:buSzTx/>
              <a:buFontTx/>
              <a:buNone/>
              <a:defRPr sz="1100">
                <a:latin typeface="+mj-lt"/>
                <a:ea typeface="+mj-ea"/>
                <a:cs typeface="+mj-cs"/>
                <a:sym typeface="Helvetica Light"/>
              </a:defRPr>
            </a:lvl1pPr>
            <a:lvl2pPr marL="569458" indent="-112258" algn="ctr" defTabSz="308045">
              <a:spcBef>
                <a:spcPts val="0"/>
              </a:spcBef>
              <a:buClrTx/>
              <a:buFontTx/>
              <a:defRPr sz="1100">
                <a:latin typeface="+mj-lt"/>
                <a:ea typeface="+mj-ea"/>
                <a:cs typeface="+mj-cs"/>
                <a:sym typeface="Helvetica Light"/>
              </a:defRPr>
            </a:lvl2pPr>
            <a:lvl3pPr marL="1019175" indent="-104775" algn="ctr" defTabSz="308045">
              <a:spcBef>
                <a:spcPts val="0"/>
              </a:spcBef>
              <a:buClrTx/>
              <a:buFontTx/>
              <a:defRPr sz="1100">
                <a:latin typeface="+mj-lt"/>
                <a:ea typeface="+mj-ea"/>
                <a:cs typeface="+mj-cs"/>
                <a:sym typeface="Helvetica Light"/>
              </a:defRPr>
            </a:lvl3pPr>
            <a:lvl4pPr marL="1497330" indent="-125730" algn="ctr" defTabSz="308045">
              <a:spcBef>
                <a:spcPts val="0"/>
              </a:spcBef>
              <a:buClrTx/>
              <a:buFontTx/>
              <a:defRPr sz="1100">
                <a:latin typeface="+mj-lt"/>
                <a:ea typeface="+mj-ea"/>
                <a:cs typeface="+mj-cs"/>
                <a:sym typeface="Helvetica Light"/>
              </a:defRPr>
            </a:lvl4pPr>
            <a:lvl5pPr marL="1954529" indent="-125729" algn="ctr" defTabSz="308045">
              <a:spcBef>
                <a:spcPts val="0"/>
              </a:spcBef>
              <a:buClrTx/>
              <a:buFontTx/>
              <a:defRPr sz="1100">
                <a:latin typeface="+mj-lt"/>
                <a:ea typeface="+mj-ea"/>
                <a:cs typeface="+mj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sz="quarter" idx="13"/>
          </p:nvPr>
        </p:nvSpPr>
        <p:spPr>
          <a:xfrm>
            <a:off x="1812728" y="2257865"/>
            <a:ext cx="5518549" cy="346491"/>
          </a:xfrm>
          <a:prstGeom prst="rect">
            <a:avLst/>
          </a:prstGeom>
        </p:spPr>
        <p:txBody>
          <a:bodyPr lIns="26787" tIns="26787" rIns="26787" bIns="26787" anchor="ctr"/>
          <a:lstStyle/>
          <a:p>
            <a:pPr marL="174878" indent="-174878" defTabSz="233172">
              <a:spcBef>
                <a:spcPts val="300"/>
              </a:spcBef>
              <a:defRPr sz="1632"/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4422534" y="4878958"/>
            <a:ext cx="292234" cy="294875"/>
          </a:xfrm>
          <a:prstGeom prst="rect">
            <a:avLst/>
          </a:prstGeom>
        </p:spPr>
        <p:txBody>
          <a:bodyPr lIns="26787" tIns="26787" rIns="26787" bIns="26787" anchor="t"/>
          <a:lstStyle>
            <a:lvl1pPr algn="ctr" defTabSz="308045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0967541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pic" idx="13"/>
          </p:nvPr>
        </p:nvSpPr>
        <p:spPr>
          <a:xfrm>
            <a:off x="1143002" y="-3"/>
            <a:ext cx="6858001" cy="51435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4422534" y="4878958"/>
            <a:ext cx="292234" cy="294875"/>
          </a:xfrm>
          <a:prstGeom prst="rect">
            <a:avLst/>
          </a:prstGeom>
        </p:spPr>
        <p:txBody>
          <a:bodyPr lIns="26787" tIns="26787" rIns="26787" bIns="26787" anchor="t"/>
          <a:lstStyle>
            <a:lvl1pPr algn="ctr" defTabSz="308045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68729228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2376970" y="818740"/>
            <a:ext cx="4390060" cy="853904"/>
          </a:xfrm>
          <a:prstGeom prst="rect">
            <a:avLst/>
          </a:prstGeom>
        </p:spPr>
        <p:txBody>
          <a:bodyPr lIns="20089" tIns="20089" rIns="20089" bIns="20089"/>
          <a:lstStyle>
            <a:lvl1pPr algn="ctr" defTabSz="308045">
              <a:defRPr sz="4100"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sz="half" idx="1"/>
          </p:nvPr>
        </p:nvSpPr>
        <p:spPr>
          <a:xfrm>
            <a:off x="2376970" y="1672644"/>
            <a:ext cx="4390060" cy="2486363"/>
          </a:xfrm>
          <a:prstGeom prst="rect">
            <a:avLst/>
          </a:prstGeom>
        </p:spPr>
        <p:txBody>
          <a:bodyPr lIns="20089" tIns="20089" rIns="20089" bIns="20089" anchor="ctr"/>
          <a:lstStyle>
            <a:lvl1pPr marL="208339" indent="-208339" defTabSz="308045">
              <a:spcBef>
                <a:spcPts val="2100"/>
              </a:spcBef>
              <a:buClrTx/>
              <a:buSzPct val="75000"/>
              <a:buFontTx/>
              <a:buChar char="•"/>
              <a:defRPr sz="1700">
                <a:latin typeface="+mj-lt"/>
                <a:ea typeface="+mj-ea"/>
                <a:cs typeface="+mj-cs"/>
                <a:sym typeface="Helvetica Light"/>
              </a:defRPr>
            </a:lvl1pPr>
            <a:lvl2pPr marL="458349" indent="-208339" defTabSz="308045">
              <a:spcBef>
                <a:spcPts val="2100"/>
              </a:spcBef>
              <a:buClrTx/>
              <a:buSzPct val="75000"/>
              <a:buFontTx/>
              <a:defRPr sz="1700">
                <a:latin typeface="+mj-lt"/>
                <a:ea typeface="+mj-ea"/>
                <a:cs typeface="+mj-cs"/>
                <a:sym typeface="Helvetica Light"/>
              </a:defRPr>
            </a:lvl2pPr>
            <a:lvl3pPr marL="708360" indent="-208341" defTabSz="308045">
              <a:spcBef>
                <a:spcPts val="2100"/>
              </a:spcBef>
              <a:buClrTx/>
              <a:buSzPct val="75000"/>
              <a:buFontTx/>
              <a:defRPr sz="1700">
                <a:latin typeface="+mj-lt"/>
                <a:ea typeface="+mj-ea"/>
                <a:cs typeface="+mj-cs"/>
                <a:sym typeface="Helvetica Light"/>
              </a:defRPr>
            </a:lvl3pPr>
            <a:lvl4pPr marL="958369" indent="-208339" defTabSz="308045">
              <a:spcBef>
                <a:spcPts val="2100"/>
              </a:spcBef>
              <a:buClrTx/>
              <a:buSzPct val="75000"/>
              <a:buFontTx/>
              <a:buChar char="•"/>
              <a:defRPr sz="1700">
                <a:latin typeface="+mj-lt"/>
                <a:ea typeface="+mj-ea"/>
                <a:cs typeface="+mj-cs"/>
                <a:sym typeface="Helvetica Light"/>
              </a:defRPr>
            </a:lvl4pPr>
            <a:lvl5pPr marL="1208377" indent="-208339" defTabSz="308045">
              <a:spcBef>
                <a:spcPts val="2100"/>
              </a:spcBef>
              <a:buClrTx/>
              <a:buSzPct val="75000"/>
              <a:buFontTx/>
              <a:buChar char="•"/>
              <a:defRPr sz="1700">
                <a:latin typeface="+mj-lt"/>
                <a:ea typeface="+mj-ea"/>
                <a:cs typeface="+mj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4486561" y="4302157"/>
            <a:ext cx="165858" cy="167179"/>
          </a:xfrm>
          <a:prstGeom prst="rect">
            <a:avLst/>
          </a:prstGeom>
        </p:spPr>
        <p:txBody>
          <a:bodyPr lIns="20089" tIns="20089" rIns="20089" bIns="20089" anchor="t"/>
          <a:lstStyle>
            <a:lvl1pPr algn="ctr" defTabSz="308045">
              <a:defRPr sz="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7049941"/>
      </p:ext>
    </p:extLst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685800" y="1597829"/>
            <a:ext cx="7772400" cy="110252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49" indent="-285749" algn="ctr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 algn="ctr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 algn="ctr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 algn="ctr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6407083" y="4767262"/>
            <a:ext cx="292234" cy="294875"/>
          </a:xfrm>
          <a:prstGeom prst="rect">
            <a:avLst/>
          </a:prstGeom>
        </p:spPr>
        <p:txBody>
          <a:bodyPr lIns="26787" tIns="26787" rIns="26787" bIns="26787" anchor="t"/>
          <a:lstStyle>
            <a:lvl1pPr algn="ctr" defTabSz="308045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7878446"/>
      </p:ext>
    </p:extLst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5377129"/>
      </p:ext>
    </p:extLst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722312" y="3305176"/>
            <a:ext cx="7772401" cy="1021558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"/>
          </p:nvPr>
        </p:nvSpPr>
        <p:spPr>
          <a:xfrm>
            <a:off x="722312" y="2180033"/>
            <a:ext cx="7772401" cy="112514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661306" indent="-204106">
              <a:spcBef>
                <a:spcPts val="400"/>
              </a:spcBef>
              <a:buClrTx/>
              <a:buFontTx/>
              <a:defRPr sz="2000">
                <a:solidFill>
                  <a:srgbClr val="FFFFFF"/>
                </a:solidFill>
              </a:defRPr>
            </a:lvl2pPr>
            <a:lvl3pPr marL="1104900" indent="-190500">
              <a:spcBef>
                <a:spcPts val="400"/>
              </a:spcBef>
              <a:buClrTx/>
              <a:buFontTx/>
              <a:defRPr sz="2000">
                <a:solidFill>
                  <a:srgbClr val="FFFFFF"/>
                </a:solidFill>
              </a:defRPr>
            </a:lvl3pPr>
            <a:lvl4pPr marL="1600200" indent="-228600">
              <a:spcBef>
                <a:spcPts val="400"/>
              </a:spcBef>
              <a:buClrTx/>
              <a:buFontTx/>
              <a:defRPr sz="2000">
                <a:solidFill>
                  <a:srgbClr val="FFFFFF"/>
                </a:solidFill>
              </a:defRPr>
            </a:lvl4pPr>
            <a:lvl5pPr marL="2057400" indent="-228600">
              <a:spcBef>
                <a:spcPts val="400"/>
              </a:spcBef>
              <a:buClrTx/>
              <a:buFontTx/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4" name="image2.png" descr="avatar_white_2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3483" y="205989"/>
            <a:ext cx="573317" cy="570449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467313"/>
      </p:ext>
    </p:extLst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574428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812729" y="3355330"/>
            <a:ext cx="5518547" cy="2272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812729" y="2257865"/>
            <a:ext cx="5518547" cy="34648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9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4404744" y="4878958"/>
            <a:ext cx="327814" cy="3003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1640270"/>
      </p:ext>
    </p:extLst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457200" y="1151333"/>
            <a:ext cx="4040188" cy="4798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 sz="2400" b="1"/>
            </a:lvl1pPr>
            <a:lvl2pPr marL="702128" indent="-244928">
              <a:spcBef>
                <a:spcPts val="500"/>
              </a:spcBef>
              <a:buClrTx/>
              <a:buFontTx/>
              <a:defRPr sz="2400" b="1"/>
            </a:lvl2pPr>
            <a:lvl3pPr marL="1143000" indent="-228600">
              <a:spcBef>
                <a:spcPts val="500"/>
              </a:spcBef>
              <a:buClrTx/>
              <a:buFontTx/>
              <a:defRPr sz="2400" b="1"/>
            </a:lvl3pPr>
            <a:lvl4pPr marL="1645920" indent="-274320">
              <a:spcBef>
                <a:spcPts val="500"/>
              </a:spcBef>
              <a:buClrTx/>
              <a:buFontTx/>
              <a:defRPr sz="2400" b="1"/>
            </a:lvl4pPr>
            <a:lvl5pPr marL="2103120" indent="-274320">
              <a:spcBef>
                <a:spcPts val="500"/>
              </a:spcBef>
              <a:buClrTx/>
              <a:buFontTx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3"/>
          </p:nvPr>
        </p:nvSpPr>
        <p:spPr>
          <a:xfrm>
            <a:off x="4645033" y="1151333"/>
            <a:ext cx="4041777" cy="479824"/>
          </a:xfrm>
          <a:prstGeom prst="rect">
            <a:avLst/>
          </a:prstGeom>
        </p:spPr>
        <p:txBody>
          <a:bodyPr anchor="b"/>
          <a:lstStyle/>
          <a:p>
            <a:pPr marL="246888" indent="-246888" defTabSz="329184">
              <a:spcBef>
                <a:spcPts val="500"/>
              </a:spcBef>
              <a:defRPr sz="2304"/>
            </a:pPr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147042"/>
      </p:ext>
    </p:extLst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808601"/>
      </p:ext>
    </p:extLst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1.png" descr="avatar_emerald_2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3486" y="205989"/>
            <a:ext cx="573316" cy="57044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148995"/>
      </p:ext>
    </p:extLst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457218" y="204785"/>
            <a:ext cx="3008316" cy="87154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3575050" y="204799"/>
            <a:ext cx="5111750" cy="438983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sz="half" idx="13"/>
          </p:nvPr>
        </p:nvSpPr>
        <p:spPr>
          <a:xfrm>
            <a:off x="457218" y="1076328"/>
            <a:ext cx="3008316" cy="35182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6646328"/>
      </p:ext>
    </p:extLst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2" cy="425056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2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1792288" y="4025512"/>
            <a:ext cx="5486402" cy="6036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600074" indent="-142874">
              <a:spcBef>
                <a:spcPts val="300"/>
              </a:spcBef>
              <a:buClrTx/>
              <a:buFontTx/>
              <a:defRPr sz="1400"/>
            </a:lvl2pPr>
            <a:lvl3pPr marL="1047750" indent="-133350">
              <a:spcBef>
                <a:spcPts val="300"/>
              </a:spcBef>
              <a:buClrTx/>
              <a:buFontTx/>
              <a:defRPr sz="1400"/>
            </a:lvl3pPr>
            <a:lvl4pPr marL="1531619" indent="-160019">
              <a:spcBef>
                <a:spcPts val="300"/>
              </a:spcBef>
              <a:buClrTx/>
              <a:buFontTx/>
              <a:defRPr sz="1400"/>
            </a:lvl4pPr>
            <a:lvl5pPr marL="1988820" indent="-160020">
              <a:spcBef>
                <a:spcPts val="300"/>
              </a:spcBef>
              <a:buClrTx/>
              <a:buFontTx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758764"/>
      </p:ext>
    </p:extLst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7452520"/>
      </p:ext>
    </p:extLst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6629400" y="205978"/>
            <a:ext cx="2057400" cy="438864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457200" y="205978"/>
            <a:ext cx="6019800" cy="438864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0019765"/>
      </p:ext>
    </p:extLst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143002" y="-1"/>
            <a:ext cx="6858001" cy="5143501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4404744" y="4878958"/>
            <a:ext cx="327814" cy="3003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7482689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2376971" y="818740"/>
            <a:ext cx="4390058" cy="853902"/>
          </a:xfrm>
          <a:prstGeom prst="rect">
            <a:avLst/>
          </a:prstGeom>
        </p:spPr>
        <p:txBody>
          <a:bodyPr lIns="20089" tIns="20089" rIns="20089" bIns="20089"/>
          <a:lstStyle>
            <a:lvl1pPr>
              <a:defRPr sz="4100"/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2376971" y="1672644"/>
            <a:ext cx="4390058" cy="2486361"/>
          </a:xfrm>
          <a:prstGeom prst="rect">
            <a:avLst/>
          </a:prstGeom>
        </p:spPr>
        <p:txBody>
          <a:bodyPr lIns="20089" tIns="20089" rIns="20089" bIns="20089"/>
          <a:lstStyle>
            <a:lvl1pPr marL="208341" indent="-208341">
              <a:defRPr sz="1700"/>
            </a:lvl1pPr>
            <a:lvl2pPr marL="458350" indent="-208341">
              <a:defRPr sz="1700"/>
            </a:lvl2pPr>
            <a:lvl3pPr marL="708360" indent="-208341">
              <a:defRPr sz="1700"/>
            </a:lvl3pPr>
            <a:lvl4pPr marL="958369" indent="-208341">
              <a:defRPr sz="1700"/>
            </a:lvl4pPr>
            <a:lvl5pPr marL="1208378" indent="-208341"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4478671" y="4302158"/>
            <a:ext cx="181639" cy="163685"/>
          </a:xfrm>
          <a:prstGeom prst="rect">
            <a:avLst/>
          </a:prstGeom>
        </p:spPr>
        <p:txBody>
          <a:bodyPr lIns="20089" tIns="20089" rIns="20089" bIns="20089"/>
          <a:lstStyle>
            <a:lvl1pPr>
              <a:defRPr sz="800"/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1644899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04744" y="4878958"/>
            <a:ext cx="327814" cy="300322"/>
          </a:xfrm>
          <a:prstGeom prst="rect">
            <a:avLst/>
          </a:prstGeom>
        </p:spPr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0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5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3" y="205989"/>
            <a:ext cx="7474685" cy="67380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7C5D84-2227-C144-B485-A8CA33CE423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tar_white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4" y="205990"/>
            <a:ext cx="573315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21" Type="http://schemas.openxmlformats.org/officeDocument/2006/relationships/image" Target="../media/image4.pn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45297" y="234404"/>
            <a:ext cx="5853411" cy="11385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45297" y="1372941"/>
            <a:ext cx="5853411" cy="33151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C5D84-2227-C144-B485-A8CA33CE42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Regular"/>
                <a:ea typeface="+mn-ea"/>
                <a:cs typeface="Avenir Next Regul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Regular"/>
              <a:ea typeface="+mn-ea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71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82" r:id="rId6"/>
  </p:sldLayoutIdLst>
  <p:transition xmlns:p14="http://schemas.microsoft.com/office/powerpoint/2010/main" spd="med"/>
  <p:hf hdr="0" ftr="0" dt="0"/>
  <p:txStyles>
    <p:titleStyle>
      <a:lvl1pPr marL="0" marR="0" indent="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857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57153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85729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51430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42882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71458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900035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02861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22230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2240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22248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72259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222269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72277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722287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72297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222306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857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57153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85729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51430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42882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71458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900035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02861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5784"/>
            <a:ext cx="8229600" cy="348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1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Demi Bold"/>
          <a:ea typeface="+mj-ea"/>
          <a:cs typeface="Avenir Next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4AD91"/>
        </a:buClr>
        <a:buFont typeface="Wingdings" charset="2"/>
        <a:buChar char="§"/>
        <a:defRPr sz="320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4AD91"/>
        </a:buClr>
        <a:buFont typeface="Arial"/>
        <a:buChar char="•"/>
        <a:defRPr sz="280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879783"/>
            <a:ext cx="8229601" cy="1"/>
          </a:xfrm>
          <a:prstGeom prst="line">
            <a:avLst/>
          </a:prstGeom>
          <a:ln w="25400">
            <a:solidFill>
              <a:srgbClr val="34AD91"/>
            </a:solidFill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image1.png" descr="avatar_emerald_200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8113486" y="205989"/>
            <a:ext cx="573316" cy="57044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57223" y="205989"/>
            <a:ext cx="7474685" cy="673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57200" y="1105782"/>
            <a:ext cx="8229600" cy="348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8405878" y="4756867"/>
            <a:ext cx="280922" cy="294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hangingPunct="0"/>
            <a:fld id="{86CB4B4D-7CA3-9044-876B-883B54F8677D}" type="slidenum">
              <a:rPr kern="0"/>
              <a:pPr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32745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transition xmlns:p14="http://schemas.microsoft.com/office/powerpoint/2010/main"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34AD91"/>
        </a:buClr>
        <a:buSzPct val="100000"/>
        <a:buFont typeface="Wingdings"/>
        <a:buChar char="▪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"/>
          <a:ea typeface="Avenir Next"/>
          <a:cs typeface="Avenir Next"/>
          <a:sym typeface="Avenir Next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34AD91"/>
        </a:buClr>
        <a:buSzPct val="100000"/>
        <a:buFont typeface="Wingding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"/>
          <a:ea typeface="Avenir Next"/>
          <a:cs typeface="Avenir Next"/>
          <a:sym typeface="Avenir Next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34AD91"/>
        </a:buClr>
        <a:buSzPct val="100000"/>
        <a:buFont typeface="Wingding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"/>
          <a:ea typeface="Avenir Next"/>
          <a:cs typeface="Avenir Next"/>
          <a:sym typeface="Avenir Next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34AD91"/>
        </a:buClr>
        <a:buSzPct val="100000"/>
        <a:buFont typeface="Wingdings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"/>
          <a:ea typeface="Avenir Next"/>
          <a:cs typeface="Avenir Next"/>
          <a:sym typeface="Avenir Next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34AD91"/>
        </a:buClr>
        <a:buSzPct val="100000"/>
        <a:buFont typeface="Wingdings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"/>
          <a:ea typeface="Avenir Next"/>
          <a:cs typeface="Avenir Next"/>
          <a:sym typeface="Avenir Next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34AD91"/>
        </a:buClr>
        <a:buSzPct val="100000"/>
        <a:buFont typeface="Wingding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"/>
          <a:ea typeface="Avenir Next"/>
          <a:cs typeface="Avenir Next"/>
          <a:sym typeface="Avenir Next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34AD91"/>
        </a:buClr>
        <a:buSzPct val="100000"/>
        <a:buFont typeface="Wingding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"/>
          <a:ea typeface="Avenir Next"/>
          <a:cs typeface="Avenir Next"/>
          <a:sym typeface="Avenir Next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34AD91"/>
        </a:buClr>
        <a:buSzPct val="100000"/>
        <a:buFont typeface="Wingding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"/>
          <a:ea typeface="Avenir Next"/>
          <a:cs typeface="Avenir Next"/>
          <a:sym typeface="Avenir Next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34AD91"/>
        </a:buClr>
        <a:buSzPct val="100000"/>
        <a:buFont typeface="Wingding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Next"/>
          <a:ea typeface="Avenir Next"/>
          <a:cs typeface="Avenir Next"/>
          <a:sym typeface="Avenir Nex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101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99.jpg"/><Relationship Id="rId10" Type="http://schemas.openxmlformats.org/officeDocument/2006/relationships/image" Target="../media/image114.jpg"/><Relationship Id="rId11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6.png"/><Relationship Id="rId3" Type="http://schemas.openxmlformats.org/officeDocument/2006/relationships/image" Target="../media/image1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16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3.jpeg"/><Relationship Id="rId21" Type="http://schemas.openxmlformats.org/officeDocument/2006/relationships/image" Target="../media/image44.jpeg"/><Relationship Id="rId22" Type="http://schemas.openxmlformats.org/officeDocument/2006/relationships/image" Target="../media/image45.jpeg"/><Relationship Id="rId23" Type="http://schemas.openxmlformats.org/officeDocument/2006/relationships/image" Target="../media/image46.jpeg"/><Relationship Id="rId24" Type="http://schemas.openxmlformats.org/officeDocument/2006/relationships/image" Target="../media/image47.jpeg"/><Relationship Id="rId25" Type="http://schemas.openxmlformats.org/officeDocument/2006/relationships/image" Target="../media/image48.jpeg"/><Relationship Id="rId26" Type="http://schemas.openxmlformats.org/officeDocument/2006/relationships/image" Target="../media/image49.jpeg"/><Relationship Id="rId27" Type="http://schemas.openxmlformats.org/officeDocument/2006/relationships/image" Target="../media/image50.jpeg"/><Relationship Id="rId28" Type="http://schemas.openxmlformats.org/officeDocument/2006/relationships/image" Target="../media/image51.jpeg"/><Relationship Id="rId29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30" Type="http://schemas.openxmlformats.org/officeDocument/2006/relationships/image" Target="../media/image53.jpeg"/><Relationship Id="rId31" Type="http://schemas.openxmlformats.org/officeDocument/2006/relationships/image" Target="../media/image54.jpeg"/><Relationship Id="rId32" Type="http://schemas.openxmlformats.org/officeDocument/2006/relationships/image" Target="../media/image55.jpeg"/><Relationship Id="rId9" Type="http://schemas.openxmlformats.org/officeDocument/2006/relationships/image" Target="../media/image32.jpe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31.jpeg"/><Relationship Id="rId33" Type="http://schemas.openxmlformats.org/officeDocument/2006/relationships/image" Target="../media/image56.jpeg"/><Relationship Id="rId34" Type="http://schemas.openxmlformats.org/officeDocument/2006/relationships/image" Target="../media/image57.jpeg"/><Relationship Id="rId35" Type="http://schemas.openxmlformats.org/officeDocument/2006/relationships/image" Target="../media/image58.jpeg"/><Relationship Id="rId36" Type="http://schemas.openxmlformats.org/officeDocument/2006/relationships/image" Target="../media/image59.jpeg"/><Relationship Id="rId10" Type="http://schemas.openxmlformats.org/officeDocument/2006/relationships/image" Target="../media/image33.jpeg"/><Relationship Id="rId11" Type="http://schemas.openxmlformats.org/officeDocument/2006/relationships/image" Target="../media/image34.jpeg"/><Relationship Id="rId12" Type="http://schemas.openxmlformats.org/officeDocument/2006/relationships/image" Target="../media/image35.jpeg"/><Relationship Id="rId13" Type="http://schemas.openxmlformats.org/officeDocument/2006/relationships/image" Target="../media/image36.jpeg"/><Relationship Id="rId14" Type="http://schemas.openxmlformats.org/officeDocument/2006/relationships/image" Target="../media/image37.jpeg"/><Relationship Id="rId15" Type="http://schemas.openxmlformats.org/officeDocument/2006/relationships/image" Target="../media/image38.jpeg"/><Relationship Id="rId16" Type="http://schemas.openxmlformats.org/officeDocument/2006/relationships/image" Target="../media/image39.jpeg"/><Relationship Id="rId17" Type="http://schemas.openxmlformats.org/officeDocument/2006/relationships/image" Target="../media/image40.jpeg"/><Relationship Id="rId18" Type="http://schemas.openxmlformats.org/officeDocument/2006/relationships/image" Target="../media/image41.jpeg"/><Relationship Id="rId19" Type="http://schemas.openxmlformats.org/officeDocument/2006/relationships/image" Target="../media/image42.jpeg"/><Relationship Id="rId37" Type="http://schemas.openxmlformats.org/officeDocument/2006/relationships/image" Target="../media/image60.jpeg"/><Relationship Id="rId38" Type="http://schemas.openxmlformats.org/officeDocument/2006/relationships/image" Target="../media/image61.jpeg"/><Relationship Id="rId39" Type="http://schemas.openxmlformats.org/officeDocument/2006/relationships/image" Target="../media/image62.jpeg"/><Relationship Id="rId40" Type="http://schemas.openxmlformats.org/officeDocument/2006/relationships/image" Target="../media/image63.jpeg"/><Relationship Id="rId41" Type="http://schemas.openxmlformats.org/officeDocument/2006/relationships/image" Target="../media/image6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jp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7.png"/><Relationship Id="rId26" Type="http://schemas.openxmlformats.org/officeDocument/2006/relationships/image" Target="../media/image88.png"/><Relationship Id="rId27" Type="http://schemas.openxmlformats.org/officeDocument/2006/relationships/image" Target="../media/image89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jpg"/><Relationship Id="rId1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13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43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612" y="3229086"/>
            <a:ext cx="8298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Next Regular"/>
                <a:cs typeface="Avenir Next Regular"/>
              </a:rPr>
              <a:t>Streaming is a </a:t>
            </a:r>
            <a:r>
              <a:rPr lang="en-US" sz="2800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rapidly growing </a:t>
            </a:r>
            <a:r>
              <a:rPr lang="en-US" sz="2800" dirty="0" smtClean="0">
                <a:latin typeface="Avenir Next Regular"/>
                <a:cs typeface="Avenir Next Regular"/>
              </a:rPr>
              <a:t>and </a:t>
            </a:r>
            <a:r>
              <a:rPr lang="en-US" sz="2800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maturing</a:t>
            </a:r>
            <a:r>
              <a:rPr lang="en-US" sz="2800" dirty="0" smtClean="0">
                <a:latin typeface="Avenir Next Regular"/>
                <a:cs typeface="Avenir Next Regular"/>
              </a:rPr>
              <a:t> </a:t>
            </a:r>
            <a:r>
              <a:rPr lang="en-US" sz="2800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market category </a:t>
            </a:r>
            <a:r>
              <a:rPr lang="en-US" sz="2800" dirty="0" smtClean="0">
                <a:latin typeface="Avenir Next Regular"/>
                <a:cs typeface="Avenir Next Regular"/>
              </a:rPr>
              <a:t>of its own</a:t>
            </a:r>
            <a:endParaRPr lang="en-US" sz="2800" dirty="0">
              <a:latin typeface="Avenir Next Regular"/>
              <a:cs typeface="Avenir Next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8612" y="1434622"/>
            <a:ext cx="8298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Next Regular"/>
                <a:cs typeface="Avenir Next Regular"/>
              </a:rPr>
              <a:t>Streaming is the </a:t>
            </a:r>
            <a:r>
              <a:rPr lang="en-US" sz="2800" dirty="0" smtClean="0">
                <a:solidFill>
                  <a:srgbClr val="2DA07E"/>
                </a:solidFill>
                <a:latin typeface="Avenir Next Regular"/>
                <a:cs typeface="Avenir Next Regular"/>
              </a:rPr>
              <a:t>biggest change</a:t>
            </a:r>
            <a:r>
              <a:rPr lang="en-US" sz="2800" dirty="0" smtClean="0">
                <a:latin typeface="Avenir Next Regular"/>
                <a:cs typeface="Avenir Next Regular"/>
              </a:rPr>
              <a:t> in data infrastructure </a:t>
            </a:r>
            <a:r>
              <a:rPr lang="en-US" sz="2000" i="1" dirty="0" smtClean="0">
                <a:latin typeface="Avenir Next Regular"/>
                <a:cs typeface="Avenir Next Regular"/>
              </a:rPr>
              <a:t>(</a:t>
            </a:r>
            <a:r>
              <a:rPr lang="en-US" sz="2000" i="1" dirty="0" err="1" smtClean="0">
                <a:latin typeface="Avenir Next Regular"/>
                <a:cs typeface="Avenir Next Regular"/>
              </a:rPr>
              <a:t>Flink</a:t>
            </a:r>
            <a:r>
              <a:rPr lang="en-US" sz="2000" i="1" dirty="0" smtClean="0">
                <a:latin typeface="Avenir Next Regular"/>
                <a:cs typeface="Avenir Next Regular"/>
              </a:rPr>
              <a:t> Forward 2015)</a:t>
            </a:r>
            <a:endParaRPr lang="en-US" sz="2800" i="1" dirty="0">
              <a:latin typeface="Avenir Next Regular"/>
              <a:cs typeface="Avenir Next Regular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687620" y="2500923"/>
            <a:ext cx="0" cy="595923"/>
          </a:xfrm>
          <a:prstGeom prst="straightConnector1">
            <a:avLst/>
          </a:prstGeom>
          <a:ln w="76200" cmpd="sng">
            <a:solidFill>
              <a:srgbClr val="34AD9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141" y="981536"/>
            <a:ext cx="7645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Next Regular"/>
                <a:cs typeface="Avenir Next Regular"/>
              </a:rPr>
              <a:t>The </a:t>
            </a:r>
            <a:r>
              <a:rPr lang="en-US" sz="2800" dirty="0" err="1" smtClean="0">
                <a:latin typeface="Avenir Next Regular"/>
                <a:cs typeface="Avenir Next Regular"/>
              </a:rPr>
              <a:t>Flink</a:t>
            </a:r>
            <a:r>
              <a:rPr lang="en-US" sz="2800" dirty="0" smtClean="0">
                <a:latin typeface="Avenir Next Regular"/>
                <a:cs typeface="Avenir Next Regular"/>
              </a:rPr>
              <a:t> community has been </a:t>
            </a:r>
            <a:r>
              <a:rPr lang="en-US" sz="2800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at the center </a:t>
            </a:r>
            <a:r>
              <a:rPr lang="en-US" sz="2800" dirty="0" smtClean="0">
                <a:latin typeface="Avenir Next Regular"/>
                <a:cs typeface="Avenir Next Regular"/>
              </a:rPr>
              <a:t>of this journey. And there is </a:t>
            </a:r>
            <a:r>
              <a:rPr lang="en-US" sz="2800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innovation and convergence </a:t>
            </a:r>
            <a:r>
              <a:rPr lang="en-US" sz="2800" dirty="0" smtClean="0">
                <a:latin typeface="Avenir Next Regular"/>
                <a:cs typeface="Avenir Next Regular"/>
              </a:rPr>
              <a:t>in all parts of the stack.</a:t>
            </a:r>
            <a:endParaRPr lang="en-US" sz="2800" dirty="0">
              <a:latin typeface="Avenir Next Regular"/>
              <a:cs typeface="Avenir Next Regular"/>
            </a:endParaRPr>
          </a:p>
        </p:txBody>
      </p:sp>
      <p:pic>
        <p:nvPicPr>
          <p:cNvPr id="11" name="Picture 1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94" y="3615067"/>
            <a:ext cx="1096131" cy="1096131"/>
          </a:xfrm>
          <a:prstGeom prst="rect">
            <a:avLst/>
          </a:prstGeom>
        </p:spPr>
      </p:pic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55" y="3615067"/>
            <a:ext cx="1096131" cy="1096131"/>
          </a:xfrm>
          <a:prstGeom prst="rect">
            <a:avLst/>
          </a:prstGeom>
        </p:spPr>
      </p:pic>
      <p:pic>
        <p:nvPicPr>
          <p:cNvPr id="13" name="Picture 12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696" y="3714645"/>
            <a:ext cx="640641" cy="99655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267067" y="2784285"/>
            <a:ext cx="0" cy="1926913"/>
          </a:xfrm>
          <a:prstGeom prst="straightConnector1">
            <a:avLst/>
          </a:prstGeom>
          <a:ln w="9525" cmpd="sng">
            <a:solidFill>
              <a:srgbClr val="34AD9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88642" y="2784285"/>
            <a:ext cx="0" cy="1926913"/>
          </a:xfrm>
          <a:prstGeom prst="straightConnector1">
            <a:avLst/>
          </a:prstGeom>
          <a:ln w="9525" cmpd="sng">
            <a:solidFill>
              <a:srgbClr val="34AD9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90579" y="2784285"/>
            <a:ext cx="10683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latin typeface="Avenir Next Regular"/>
                <a:cs typeface="Avenir Next Regular"/>
              </a:rPr>
              <a:t>message </a:t>
            </a:r>
          </a:p>
          <a:p>
            <a:pPr algn="ctr"/>
            <a:r>
              <a:rPr lang="en-US" sz="1600" i="1" dirty="0" smtClean="0">
                <a:latin typeface="Avenir Next Regular"/>
                <a:cs typeface="Avenir Next Regular"/>
              </a:rPr>
              <a:t>transport</a:t>
            </a:r>
            <a:endParaRPr lang="en-US" sz="1600" i="1" dirty="0">
              <a:latin typeface="Avenir Next Regular"/>
              <a:cs typeface="Avenir Next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21489" y="2784285"/>
            <a:ext cx="10648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latin typeface="Avenir Next Regular"/>
                <a:cs typeface="Avenir Next Regular"/>
              </a:rPr>
              <a:t>compute</a:t>
            </a:r>
          </a:p>
          <a:p>
            <a:pPr algn="ctr"/>
            <a:r>
              <a:rPr lang="en-US" sz="1600" i="1" dirty="0" smtClean="0">
                <a:latin typeface="Avenir Next Regular"/>
                <a:cs typeface="Avenir Next Regular"/>
              </a:rPr>
              <a:t>engine</a:t>
            </a:r>
            <a:endParaRPr lang="en-US" sz="1600" i="1" dirty="0">
              <a:latin typeface="Avenir Next Regular"/>
              <a:cs typeface="Avenir Next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0734" y="2784285"/>
            <a:ext cx="15185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latin typeface="Avenir Next Regular"/>
                <a:cs typeface="Avenir Next Regular"/>
              </a:rPr>
              <a:t>programming</a:t>
            </a:r>
          </a:p>
          <a:p>
            <a:pPr algn="ctr"/>
            <a:r>
              <a:rPr lang="en-US" sz="1600" i="1" dirty="0" smtClean="0">
                <a:latin typeface="Avenir Next Regular"/>
                <a:cs typeface="Avenir Next Regular"/>
              </a:rPr>
              <a:t>paradigm</a:t>
            </a:r>
            <a:endParaRPr lang="en-US" sz="1600" i="1" dirty="0">
              <a:latin typeface="Avenir Next Regular"/>
              <a:cs typeface="Avenir Next Regular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6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84" y="1908078"/>
            <a:ext cx="8298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DA07E"/>
                </a:solidFill>
                <a:latin typeface="Avenir Next Regular"/>
                <a:cs typeface="Avenir Next Regular"/>
              </a:rPr>
              <a:t>Why?</a:t>
            </a:r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 Streaming </a:t>
            </a:r>
            <a:r>
              <a:rPr lang="en-US" sz="3200" dirty="0">
                <a:solidFill>
                  <a:prstClr val="black"/>
                </a:solidFill>
                <a:latin typeface="Avenir Next Regular"/>
                <a:cs typeface="Avenir Next Regular"/>
              </a:rPr>
              <a:t>technology is enabling the obvious: </a:t>
            </a:r>
            <a:r>
              <a:rPr lang="en-US" sz="3200" dirty="0">
                <a:solidFill>
                  <a:srgbClr val="2DA07E"/>
                </a:solidFill>
                <a:latin typeface="Avenir Next Regular"/>
                <a:cs typeface="Avenir Next Regular"/>
              </a:rPr>
              <a:t>continuous processing </a:t>
            </a:r>
            <a:r>
              <a:rPr lang="en-US" sz="3200" dirty="0">
                <a:solidFill>
                  <a:prstClr val="black"/>
                </a:solidFill>
                <a:latin typeface="Avenir Next Regular"/>
                <a:cs typeface="Avenir Next Regular"/>
              </a:rPr>
              <a:t>on data that is </a:t>
            </a:r>
            <a:r>
              <a:rPr lang="en-US" sz="3200" dirty="0">
                <a:solidFill>
                  <a:srgbClr val="2DA07E"/>
                </a:solidFill>
                <a:latin typeface="Avenir Next Regular"/>
                <a:cs typeface="Avenir Next Regular"/>
              </a:rPr>
              <a:t>continuously produced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99709" y="4232799"/>
            <a:ext cx="4610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2DA07E"/>
                </a:solidFill>
                <a:latin typeface="Avenir Next Regular"/>
                <a:cs typeface="Avenir Next Regular"/>
              </a:rPr>
              <a:t>Hint:</a:t>
            </a:r>
            <a:r>
              <a:rPr lang="en-US" sz="2000" i="1" dirty="0">
                <a:solidFill>
                  <a:prstClr val="black"/>
                </a:solidFill>
                <a:latin typeface="Avenir Next Regular"/>
                <a:cs typeface="Avenir Next Regular"/>
              </a:rPr>
              <a:t> you </a:t>
            </a:r>
            <a:r>
              <a:rPr lang="en-US" sz="2000" i="1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already have streaming data</a:t>
            </a:r>
            <a:endParaRPr lang="en-US" sz="2000" i="1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2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57200" y="1155095"/>
            <a:ext cx="8229600" cy="313266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2DA07E"/>
                </a:solidFill>
              </a:rPr>
              <a:t>Data streaming adoption patterns</a:t>
            </a:r>
            <a:endParaRPr lang="en-US" dirty="0" smtClean="0">
              <a:latin typeface="Avenir Next Demi Bold"/>
              <a:cs typeface="Avenir Next Demi Bold"/>
            </a:endParaRPr>
          </a:p>
          <a:p>
            <a:pPr marL="0" indent="0">
              <a:buNone/>
            </a:pPr>
            <a:r>
              <a:rPr lang="en-US" sz="2100" dirty="0">
                <a:latin typeface="Avenir Next Demi Bold"/>
                <a:cs typeface="Avenir Next Demi Bold"/>
              </a:rPr>
              <a:t>	</a:t>
            </a:r>
            <a:r>
              <a:rPr lang="en-US" sz="2100" dirty="0" smtClean="0">
                <a:latin typeface="Avenir Next Demi Bold"/>
                <a:cs typeface="Avenir Next Demi Bold"/>
              </a:rPr>
              <a:t>	</a:t>
            </a:r>
          </a:p>
          <a:p>
            <a:r>
              <a:rPr lang="en-US" dirty="0" smtClean="0"/>
              <a:t>Real-time products and business monitoring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Robust continuous applications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Decentralized architecture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Unify real-time and historical data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58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230542" y="872265"/>
            <a:ext cx="2596848" cy="1778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Avenir Next Demi Bold"/>
                <a:cs typeface="Avenir Next Demi Bold"/>
              </a:rPr>
              <a:t>Retail, e-commerce</a:t>
            </a:r>
            <a:r>
              <a:rPr lang="en-US" sz="1200" dirty="0" smtClean="0">
                <a:latin typeface="Avenir Next Demi Bold"/>
                <a:cs typeface="Avenir Next Demi Bold"/>
              </a:rPr>
              <a:t>	</a:t>
            </a:r>
          </a:p>
          <a:p>
            <a:r>
              <a:rPr lang="en-US" sz="1600" dirty="0" smtClean="0"/>
              <a:t>Better product recommendations</a:t>
            </a:r>
          </a:p>
          <a:p>
            <a:r>
              <a:rPr lang="en-US" sz="1600" dirty="0" smtClean="0"/>
              <a:t>Process monitoring</a:t>
            </a:r>
          </a:p>
          <a:p>
            <a:r>
              <a:rPr lang="en-US" sz="1600" dirty="0" smtClean="0"/>
              <a:t>Inventory management</a:t>
            </a:r>
            <a:endParaRPr lang="en-US" sz="1600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669572" y="872265"/>
            <a:ext cx="2121372" cy="1778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Avenir Next Demi Bold"/>
                <a:cs typeface="Avenir Next Demi Bold"/>
              </a:rPr>
              <a:t>Finance</a:t>
            </a:r>
            <a:r>
              <a:rPr lang="en-US" sz="1200" dirty="0" smtClean="0">
                <a:latin typeface="Avenir Next Demi Bold"/>
                <a:cs typeface="Avenir Next Demi Bold"/>
              </a:rPr>
              <a:t>	</a:t>
            </a:r>
          </a:p>
          <a:p>
            <a:r>
              <a:rPr lang="en-US" sz="1600" dirty="0" smtClean="0"/>
              <a:t>Differentiation via tech</a:t>
            </a:r>
          </a:p>
          <a:p>
            <a:r>
              <a:rPr lang="en-US" sz="1600" dirty="0" smtClean="0"/>
              <a:t>Push-based products</a:t>
            </a:r>
          </a:p>
          <a:p>
            <a:r>
              <a:rPr lang="en-US" sz="1600" dirty="0" smtClean="0"/>
              <a:t>Fraud detection</a:t>
            </a:r>
            <a:endParaRPr lang="en-US" sz="1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885972" y="872265"/>
            <a:ext cx="2276370" cy="1778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Avenir Next Demi Bold"/>
                <a:cs typeface="Avenir Next Demi Bold"/>
              </a:rPr>
              <a:t>Telco, </a:t>
            </a:r>
            <a:r>
              <a:rPr lang="en-US" sz="1600" dirty="0" err="1" smtClean="0">
                <a:latin typeface="Avenir Next Demi Bold"/>
                <a:cs typeface="Avenir Next Demi Bold"/>
              </a:rPr>
              <a:t>IoT</a:t>
            </a:r>
            <a:r>
              <a:rPr lang="en-US" sz="1600" dirty="0" smtClean="0">
                <a:latin typeface="Avenir Next Demi Bold"/>
                <a:cs typeface="Avenir Next Demi Bold"/>
              </a:rPr>
              <a:t>, Infrastructure</a:t>
            </a:r>
            <a:endParaRPr lang="en-US" sz="1200" dirty="0" smtClean="0">
              <a:latin typeface="Avenir Next Demi Bold"/>
              <a:cs typeface="Avenir Next Demi Bold"/>
            </a:endParaRPr>
          </a:p>
          <a:p>
            <a:r>
              <a:rPr lang="en-US" sz="1600" dirty="0" smtClean="0"/>
              <a:t>Infrastructure monitoring</a:t>
            </a:r>
          </a:p>
          <a:p>
            <a:r>
              <a:rPr lang="is-IS" sz="1600" dirty="0" smtClean="0"/>
              <a:t>Anomaly detection</a:t>
            </a:r>
            <a:endParaRPr lang="en-US" sz="1600" dirty="0"/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42" y="3211519"/>
            <a:ext cx="1524385" cy="291777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09" y="2902941"/>
            <a:ext cx="1609331" cy="679082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0" y="2902942"/>
            <a:ext cx="1020478" cy="679082"/>
          </a:xfrm>
          <a:prstGeom prst="rect">
            <a:avLst/>
          </a:prstGeom>
        </p:spPr>
      </p:pic>
      <p:pic>
        <p:nvPicPr>
          <p:cNvPr id="9" name="Picture 8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04" y="3853559"/>
            <a:ext cx="1669504" cy="519124"/>
          </a:xfrm>
          <a:prstGeom prst="rect">
            <a:avLst/>
          </a:prstGeom>
        </p:spPr>
      </p:pic>
      <p:pic>
        <p:nvPicPr>
          <p:cNvPr id="10" name="Picture 9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474" y="4033130"/>
            <a:ext cx="1693913" cy="541881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49" y="3922010"/>
            <a:ext cx="1557078" cy="539460"/>
          </a:xfrm>
          <a:prstGeom prst="rect">
            <a:avLst/>
          </a:prstGeom>
        </p:spPr>
      </p:pic>
      <p:pic>
        <p:nvPicPr>
          <p:cNvPr id="12" name="Picture 11" descr="imgr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2" y="3582023"/>
            <a:ext cx="953684" cy="860740"/>
          </a:xfrm>
          <a:prstGeom prst="rect">
            <a:avLst/>
          </a:prstGeom>
        </p:spPr>
      </p:pic>
      <p:pic>
        <p:nvPicPr>
          <p:cNvPr id="16" name="Picture 15" descr="imgre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25" y="3957686"/>
            <a:ext cx="1333918" cy="414997"/>
          </a:xfrm>
          <a:prstGeom prst="rect">
            <a:avLst/>
          </a:prstGeom>
        </p:spPr>
      </p:pic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0" y="2871978"/>
            <a:ext cx="1303670" cy="679082"/>
          </a:xfrm>
          <a:prstGeom prst="rect">
            <a:avLst/>
          </a:prstGeom>
        </p:spPr>
      </p:pic>
      <p:pic>
        <p:nvPicPr>
          <p:cNvPr id="19" name="Picture 18" descr="imgre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21" y="2902941"/>
            <a:ext cx="1464687" cy="679082"/>
          </a:xfrm>
          <a:prstGeom prst="rect">
            <a:avLst/>
          </a:prstGeom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6853387" y="872265"/>
            <a:ext cx="2276370" cy="1778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Avenir Next Demi Bold"/>
                <a:cs typeface="Avenir Next Demi Bold"/>
              </a:rPr>
              <a:t>Internet &amp; mobile</a:t>
            </a:r>
            <a:endParaRPr lang="en-US" sz="1200" dirty="0" smtClean="0">
              <a:latin typeface="Avenir Next Demi Bold"/>
              <a:cs typeface="Avenir Next Demi Bold"/>
            </a:endParaRPr>
          </a:p>
          <a:p>
            <a:r>
              <a:rPr lang="en-US" sz="1600" dirty="0" smtClean="0"/>
              <a:t>Personalization</a:t>
            </a:r>
          </a:p>
          <a:p>
            <a:r>
              <a:rPr lang="en-US" sz="1600" dirty="0" smtClean="0"/>
              <a:t>User behavior monitoring</a:t>
            </a:r>
          </a:p>
          <a:p>
            <a:r>
              <a:rPr lang="en-US" sz="1600" dirty="0" smtClean="0"/>
              <a:t>Analytics</a:t>
            </a:r>
            <a:endParaRPr lang="en-US" sz="16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7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1" y="862990"/>
            <a:ext cx="2226669" cy="939577"/>
          </a:xfrm>
          <a:prstGeom prst="rect">
            <a:avLst/>
          </a:prstGeom>
        </p:spPr>
      </p:pic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57" y="2140257"/>
            <a:ext cx="1372429" cy="913290"/>
          </a:xfrm>
          <a:prstGeom prst="rect">
            <a:avLst/>
          </a:prstGeom>
        </p:spPr>
      </p:pic>
      <p:pic>
        <p:nvPicPr>
          <p:cNvPr id="5" name="Picture 4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1" y="3630117"/>
            <a:ext cx="2177445" cy="677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5000" y="3630117"/>
            <a:ext cx="551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30</a:t>
            </a:r>
            <a:r>
              <a:rPr lang="en-US" dirty="0" smtClean="0">
                <a:latin typeface="Avenir Next Regular"/>
                <a:cs typeface="Avenir Next Regular"/>
              </a:rPr>
              <a:t> </a:t>
            </a:r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applications </a:t>
            </a:r>
            <a:r>
              <a:rPr lang="en-US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in production for more than one year</a:t>
            </a:r>
            <a:r>
              <a:rPr lang="en-US" dirty="0" smtClean="0">
                <a:latin typeface="Avenir Next Regular"/>
                <a:cs typeface="Avenir Next Regular"/>
              </a:rPr>
              <a:t>. 10 billion events (2TB) processed daily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5000" y="2140257"/>
            <a:ext cx="551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Complex jobs of </a:t>
            </a:r>
            <a:r>
              <a:rPr lang="en-US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&gt; 30 operators</a:t>
            </a:r>
            <a:r>
              <a:rPr lang="en-US" dirty="0" smtClean="0">
                <a:latin typeface="Avenir Next Regular"/>
                <a:cs typeface="Avenir Next Regular"/>
              </a:rPr>
              <a:t> running 24/7, processing 30 billion events daily, maintaining </a:t>
            </a:r>
            <a:r>
              <a:rPr lang="en-US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state of 100s of GB with exactly-once guarantees</a:t>
            </a:r>
            <a:endParaRPr lang="en-US" dirty="0">
              <a:solidFill>
                <a:srgbClr val="34AD91"/>
              </a:solidFill>
              <a:latin typeface="Avenir Next Regular"/>
              <a:cs typeface="Avenir Next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5000" y="862990"/>
            <a:ext cx="551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Largest job has &gt; 20 operators, runs on &gt; </a:t>
            </a:r>
            <a:r>
              <a:rPr lang="en-US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5000 </a:t>
            </a:r>
            <a:r>
              <a:rPr lang="en-US" dirty="0" err="1" smtClean="0">
                <a:solidFill>
                  <a:srgbClr val="34AD91"/>
                </a:solidFill>
                <a:latin typeface="Avenir Next Regular"/>
                <a:cs typeface="Avenir Next Regular"/>
              </a:rPr>
              <a:t>vCores</a:t>
            </a:r>
            <a:r>
              <a:rPr lang="en-US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 in 1000-node cluster</a:t>
            </a:r>
            <a:r>
              <a:rPr lang="en-US" dirty="0" smtClean="0">
                <a:latin typeface="Avenir Next Regular"/>
                <a:cs typeface="Avenir Next Regular"/>
              </a:rPr>
              <a:t>, processes millions of events per second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8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84" y="1443105"/>
            <a:ext cx="82980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What is </a:t>
            </a:r>
            <a:r>
              <a:rPr lang="en-US" sz="3200" dirty="0" err="1" smtClean="0">
                <a:solidFill>
                  <a:prstClr val="black"/>
                </a:solidFill>
                <a:latin typeface="Avenir Next Regular"/>
                <a:cs typeface="Avenir Next Regular"/>
              </a:rPr>
              <a:t>Flink's</a:t>
            </a:r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 </a:t>
            </a:r>
            <a:r>
              <a:rPr lang="en-US" sz="3200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unique role </a:t>
            </a:r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in the streaming data ecosystem?</a:t>
            </a:r>
            <a:endParaRPr lang="en-US" sz="32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flink_squirrel_10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453" y="2758288"/>
            <a:ext cx="1385463" cy="138546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730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57200" y="1155095"/>
            <a:ext cx="8229600" cy="31326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Before </a:t>
            </a:r>
            <a:r>
              <a:rPr lang="en-US" dirty="0" err="1" smtClean="0"/>
              <a:t>Flink</a:t>
            </a:r>
            <a:r>
              <a:rPr lang="en-US" dirty="0" smtClean="0"/>
              <a:t>, users had to make </a:t>
            </a:r>
            <a:r>
              <a:rPr lang="en-US" dirty="0" smtClean="0">
                <a:solidFill>
                  <a:srgbClr val="2DA07E"/>
                </a:solidFill>
              </a:rPr>
              <a:t>hard choices</a:t>
            </a:r>
            <a:r>
              <a:rPr lang="en-US" dirty="0" smtClean="0"/>
              <a:t> between:</a:t>
            </a:r>
          </a:p>
          <a:p>
            <a:pPr marL="0" indent="0">
              <a:buNone/>
            </a:pPr>
            <a:r>
              <a:rPr lang="en-US" sz="2100" dirty="0">
                <a:latin typeface="Avenir Next Demi Bold"/>
                <a:cs typeface="Avenir Next Demi Bold"/>
              </a:rPr>
              <a:t>	</a:t>
            </a:r>
            <a:r>
              <a:rPr lang="en-US" sz="2100" dirty="0" smtClean="0">
                <a:latin typeface="Avenir Next Demi Bold"/>
                <a:cs typeface="Avenir Next Demi Bold"/>
              </a:rPr>
              <a:t>	</a:t>
            </a:r>
          </a:p>
          <a:p>
            <a:r>
              <a:rPr lang="en-US" dirty="0" smtClean="0"/>
              <a:t>Volume</a:t>
            </a:r>
          </a:p>
          <a:p>
            <a:r>
              <a:rPr lang="en-US" dirty="0" smtClean="0"/>
              <a:t>Latency</a:t>
            </a:r>
          </a:p>
          <a:p>
            <a:r>
              <a:rPr lang="en-US" dirty="0" smtClean="0"/>
              <a:t>Accuracy</a:t>
            </a:r>
          </a:p>
          <a:p>
            <a:pPr marL="0" indent="0">
              <a:buNone/>
            </a:pPr>
            <a:endParaRPr lang="en-US" sz="21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84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57200" y="1155095"/>
            <a:ext cx="8229600" cy="313266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Flink</a:t>
            </a:r>
            <a:r>
              <a:rPr lang="en-US" dirty="0"/>
              <a:t> </a:t>
            </a:r>
            <a:r>
              <a:rPr lang="en-US" dirty="0">
                <a:solidFill>
                  <a:srgbClr val="2DA07E"/>
                </a:solidFill>
              </a:rPr>
              <a:t>eliminates </a:t>
            </a:r>
            <a:r>
              <a:rPr lang="en-US" dirty="0"/>
              <a:t>these tradeoffs</a:t>
            </a:r>
          </a:p>
          <a:p>
            <a:pPr marL="0" indent="0">
              <a:buNone/>
            </a:pPr>
            <a:r>
              <a:rPr lang="en-US" sz="2100" dirty="0">
                <a:latin typeface="Avenir Next Demi Bold"/>
                <a:cs typeface="Avenir Next Demi Bold"/>
              </a:rPr>
              <a:t>	</a:t>
            </a:r>
            <a:r>
              <a:rPr lang="en-US" sz="2100" dirty="0" smtClean="0">
                <a:latin typeface="Avenir Next Demi Bold"/>
                <a:cs typeface="Avenir Next Demi Bold"/>
              </a:rPr>
              <a:t>	</a:t>
            </a:r>
          </a:p>
          <a:p>
            <a:r>
              <a:rPr lang="en-US" dirty="0" smtClean="0">
                <a:solidFill>
                  <a:srgbClr val="2DA07E"/>
                </a:solidFill>
              </a:rPr>
              <a:t>10s of millions events per second </a:t>
            </a:r>
            <a:r>
              <a:rPr lang="en-US" dirty="0" smtClean="0"/>
              <a:t>for </a:t>
            </a:r>
            <a:r>
              <a:rPr lang="en-US" dirty="0" err="1" smtClean="0"/>
              <a:t>stateful</a:t>
            </a:r>
            <a:r>
              <a:rPr lang="en-US" dirty="0" smtClean="0"/>
              <a:t> applications</a:t>
            </a:r>
          </a:p>
          <a:p>
            <a:pPr lvl="6"/>
            <a:endParaRPr lang="en-US" dirty="0" smtClean="0"/>
          </a:p>
          <a:p>
            <a:r>
              <a:rPr lang="en-US" dirty="0" smtClean="0">
                <a:solidFill>
                  <a:srgbClr val="2DA07E"/>
                </a:solidFill>
              </a:rPr>
              <a:t>Sub-second latency</a:t>
            </a:r>
            <a:r>
              <a:rPr lang="en-US" dirty="0" smtClean="0"/>
              <a:t>, as low as single-digit milliseconds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2DA07E"/>
                </a:solidFill>
              </a:rPr>
              <a:t>Accurate</a:t>
            </a:r>
            <a:r>
              <a:rPr lang="en-US" dirty="0" smtClean="0"/>
              <a:t> computation results</a:t>
            </a:r>
          </a:p>
          <a:p>
            <a:pPr marL="0" indent="0">
              <a:buNone/>
            </a:pPr>
            <a:endParaRPr lang="en-US" sz="21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08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57200" y="1155095"/>
            <a:ext cx="6246080" cy="284954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 broader definition of accuracy: </a:t>
            </a:r>
            <a:r>
              <a:rPr lang="en-US" i="1" dirty="0" smtClean="0"/>
              <a:t>the results that I want when I want them</a:t>
            </a:r>
          </a:p>
          <a:p>
            <a:pPr marL="0" indent="0">
              <a:buNone/>
            </a:pPr>
            <a:r>
              <a:rPr lang="en-US" sz="2100" dirty="0">
                <a:latin typeface="Avenir Next Demi Bold"/>
                <a:cs typeface="Avenir Next Demi Bold"/>
              </a:rPr>
              <a:t>	</a:t>
            </a:r>
            <a:r>
              <a:rPr lang="en-US" sz="2100" dirty="0" smtClean="0">
                <a:latin typeface="Avenir Next Demi Bold"/>
                <a:cs typeface="Avenir Next Demi Bold"/>
              </a:rPr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Accurate under </a:t>
            </a:r>
            <a:r>
              <a:rPr lang="en-US" dirty="0" smtClean="0">
                <a:solidFill>
                  <a:srgbClr val="2DA07E"/>
                </a:solidFill>
              </a:rPr>
              <a:t>failures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2DA07E"/>
                </a:solidFill>
              </a:rPr>
              <a:t>downtime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Accurate under </a:t>
            </a:r>
            <a:r>
              <a:rPr lang="en-US" dirty="0" smtClean="0">
                <a:solidFill>
                  <a:srgbClr val="2DA07E"/>
                </a:solidFill>
              </a:rPr>
              <a:t>out of order</a:t>
            </a:r>
            <a:r>
              <a:rPr lang="en-US" dirty="0" smtClean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Results </a:t>
            </a:r>
            <a:r>
              <a:rPr lang="en-US" dirty="0" smtClean="0">
                <a:solidFill>
                  <a:srgbClr val="2DA07E"/>
                </a:solidFill>
              </a:rPr>
              <a:t>when you need them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Accurate </a:t>
            </a:r>
            <a:r>
              <a:rPr lang="en-US" dirty="0" smtClean="0">
                <a:solidFill>
                  <a:srgbClr val="2DA07E"/>
                </a:solidFill>
              </a:rPr>
              <a:t>modeling of the world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64" y="1155094"/>
            <a:ext cx="1732536" cy="25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9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388783" y="247474"/>
            <a:ext cx="8298017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Some practical information</a:t>
            </a:r>
          </a:p>
        </p:txBody>
      </p:sp>
      <p:sp>
        <p:nvSpPr>
          <p:cNvPr id="257" name="Shape 257"/>
          <p:cNvSpPr/>
          <p:nvPr/>
        </p:nvSpPr>
        <p:spPr>
          <a:xfrm>
            <a:off x="1629860" y="1183717"/>
            <a:ext cx="6958937" cy="3589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marL="0" lvl="2" defTabSz="547687" hangingPunct="0">
              <a:defRPr sz="1600" b="1">
                <a:latin typeface="+mn-lt"/>
                <a:ea typeface="+mn-ea"/>
                <a:cs typeface="+mn-cs"/>
                <a:sym typeface="Helvetica"/>
              </a:defRPr>
            </a:pPr>
            <a:r>
              <a:rPr sz="160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Network name: Flink Forward 2016</a:t>
            </a:r>
          </a:p>
          <a:p>
            <a:pPr marL="0" lvl="4" defTabSz="547687" hangingPunct="0">
              <a:defRPr sz="1900" b="1">
                <a:latin typeface="+mn-lt"/>
                <a:ea typeface="+mn-ea"/>
                <a:cs typeface="+mn-cs"/>
                <a:sym typeface="Helvetica"/>
              </a:defRPr>
            </a:pPr>
            <a:r>
              <a:rPr sz="160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Password: #flinkforward16</a:t>
            </a:r>
            <a:r>
              <a:rPr sz="190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</a:p>
          <a:p>
            <a:pPr marL="0" lvl="4" defTabSz="547687" hangingPunct="0">
              <a:defRPr sz="2400" b="1">
                <a:latin typeface="+mn-lt"/>
                <a:ea typeface="+mn-ea"/>
                <a:cs typeface="+mn-cs"/>
                <a:sym typeface="Helvetica"/>
              </a:defRPr>
            </a:pPr>
            <a:endParaRPr sz="2400" kern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defTabSz="547687" hangingPunct="0">
              <a:defRPr sz="1600"/>
            </a:pPr>
            <a:r>
              <a:rPr sz="160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Twitter handle: @flinkforward </a:t>
            </a:r>
          </a:p>
          <a:p>
            <a:pPr marL="0" lvl="2" defTabSz="547687" hangingPunct="0">
              <a:defRPr sz="1600"/>
            </a:pPr>
            <a:r>
              <a:rPr sz="160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Hashtag: #ff16</a:t>
            </a:r>
          </a:p>
          <a:p>
            <a:pPr marL="0" lvl="2" defTabSz="547687" hangingPunct="0">
              <a:defRPr sz="2400"/>
            </a:pPr>
            <a:endParaRPr sz="2400" kern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lvl="2" defTabSz="547687" hangingPunct="0">
              <a:defRPr sz="1600"/>
            </a:pPr>
            <a:r>
              <a:rPr sz="160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Group photo today at 3.30 pm</a:t>
            </a:r>
          </a:p>
          <a:p>
            <a:pPr marL="0" lvl="2" defTabSz="547687" hangingPunct="0">
              <a:defRPr sz="2400"/>
            </a:pPr>
            <a:endParaRPr sz="2400" kern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lvl="2" defTabSz="547687" hangingPunct="0">
              <a:defRPr sz="1600"/>
            </a:pPr>
            <a:r>
              <a:rPr sz="160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All talks will be recorded and can be found on our YouTube channel “Apache Flink Berlin” after the conference</a:t>
            </a:r>
          </a:p>
          <a:p>
            <a:pPr defTabSz="547687" hangingPunct="0">
              <a:defRPr sz="2400" b="1">
                <a:latin typeface="+mn-lt"/>
                <a:ea typeface="+mn-ea"/>
                <a:cs typeface="+mn-cs"/>
                <a:sym typeface="Helvetica"/>
              </a:defRPr>
            </a:pPr>
            <a:endParaRPr sz="2400" kern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defTabSz="547687" hangingPunct="0">
              <a:defRPr sz="1600" b="1">
                <a:latin typeface="+mn-lt"/>
                <a:ea typeface="+mn-ea"/>
                <a:cs typeface="+mn-cs"/>
                <a:sym typeface="Helvetica"/>
              </a:defRPr>
            </a:pPr>
            <a:r>
              <a:rPr sz="1600" kern="0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FlinkFest </a:t>
            </a:r>
            <a:r>
              <a:rPr sz="160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today at Palais starting at 6.10 pm</a:t>
            </a:r>
          </a:p>
        </p:txBody>
      </p:sp>
      <p:pic>
        <p:nvPicPr>
          <p:cNvPr id="258" name="wifi-medium-signal-symbol_318-5038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030" y="1156859"/>
            <a:ext cx="546101" cy="5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ocial-twitter-bird-symbol_318-2758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30" y="1962103"/>
            <a:ext cx="546101" cy="5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kamera-retro_318-4184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0830" y="2778414"/>
            <a:ext cx="4826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weinlese-kamera-auf-einem-stativ_318-654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8130" y="3503466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8130" y="4253918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5070410" y="1879549"/>
            <a:ext cx="3518388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2" algn="ctr" defTabSz="547687" hangingPunct="0">
              <a:defRPr sz="1600"/>
            </a:pPr>
            <a:r>
              <a:rPr lang="en-US" sz="1600" b="1" i="1" kern="0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Attention:</a:t>
            </a:r>
            <a:r>
              <a:rPr lang="en-US" sz="1600" b="1" kern="0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</a:p>
          <a:p>
            <a:pPr marL="0" lvl="2" algn="ctr" defTabSz="547687" hangingPunct="0">
              <a:defRPr sz="1600"/>
            </a:pPr>
            <a:r>
              <a:rPr lang="en-US" sz="1600" kern="0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Some last minute changes to the program, please consult online schedule</a:t>
            </a:r>
            <a:endParaRPr lang="en-US" sz="1600" kern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528027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945837" y="324718"/>
            <a:ext cx="3229558" cy="13656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venir Next Demi Bold"/>
                <a:cs typeface="Avenir Next Demi Bold"/>
              </a:rPr>
              <a:t>1. Failures and downtime</a:t>
            </a:r>
            <a:r>
              <a:rPr lang="en-US" sz="1400" dirty="0" smtClean="0">
                <a:latin typeface="Avenir Next Demi Bold"/>
                <a:cs typeface="Avenir Next Demi Bold"/>
              </a:rPr>
              <a:t>	</a:t>
            </a:r>
          </a:p>
          <a:p>
            <a:r>
              <a:rPr lang="en-US" sz="1800" dirty="0" smtClean="0"/>
              <a:t>Checkpoints &amp; </a:t>
            </a:r>
            <a:r>
              <a:rPr lang="en-US" sz="1800" dirty="0" err="1" smtClean="0"/>
              <a:t>savepoints</a:t>
            </a:r>
            <a:endParaRPr lang="en-US" sz="1800" dirty="0" smtClean="0"/>
          </a:p>
          <a:p>
            <a:r>
              <a:rPr lang="en-US" sz="1800" dirty="0" smtClean="0"/>
              <a:t>Exactly-once guarantees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849" y="1340422"/>
            <a:ext cx="1029924" cy="1209642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753017" y="327418"/>
            <a:ext cx="3229558" cy="11258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venir Next Demi Bold"/>
                <a:cs typeface="Avenir Next Demi Bold"/>
              </a:rPr>
              <a:t>2. Out of order and late data</a:t>
            </a:r>
            <a:endParaRPr lang="en-US" sz="1400" dirty="0" smtClean="0">
              <a:latin typeface="Avenir Next Demi Bold"/>
              <a:cs typeface="Avenir Next Demi Bold"/>
            </a:endParaRPr>
          </a:p>
          <a:p>
            <a:r>
              <a:rPr lang="en-US" sz="1800" dirty="0" smtClean="0"/>
              <a:t>Event time support</a:t>
            </a:r>
          </a:p>
          <a:p>
            <a:r>
              <a:rPr lang="en-US" sz="1800" dirty="0" smtClean="0"/>
              <a:t>Watermarks 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017" y="1414402"/>
            <a:ext cx="3229558" cy="812904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45836" y="2835838"/>
            <a:ext cx="3482253" cy="13656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venir Next Demi Bold"/>
                <a:cs typeface="Avenir Next Demi Bold"/>
              </a:rPr>
              <a:t>3. Results when you need them</a:t>
            </a:r>
            <a:endParaRPr lang="en-US" sz="1400" dirty="0" smtClean="0">
              <a:latin typeface="Avenir Next Demi Bold"/>
              <a:cs typeface="Avenir Next Demi Bold"/>
            </a:endParaRPr>
          </a:p>
          <a:p>
            <a:r>
              <a:rPr lang="en-US" sz="1800" dirty="0" smtClean="0"/>
              <a:t>Low latency </a:t>
            </a:r>
          </a:p>
          <a:p>
            <a:r>
              <a:rPr lang="en-US" sz="1800" dirty="0" smtClean="0"/>
              <a:t>Triggers</a:t>
            </a:r>
            <a:endParaRPr lang="en-US" sz="18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753017" y="2835838"/>
            <a:ext cx="3482253" cy="13656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venir Next Demi Bold"/>
                <a:cs typeface="Avenir Next Demi Bold"/>
              </a:rPr>
              <a:t>4. Accurate modeling</a:t>
            </a:r>
            <a:endParaRPr lang="en-US" sz="1400" dirty="0" smtClean="0">
              <a:latin typeface="Avenir Next Demi Bold"/>
              <a:cs typeface="Avenir Next Demi Bold"/>
            </a:endParaRPr>
          </a:p>
          <a:p>
            <a:r>
              <a:rPr lang="en-US" sz="1800" dirty="0" smtClean="0"/>
              <a:t>True streaming engine</a:t>
            </a:r>
          </a:p>
          <a:p>
            <a:r>
              <a:rPr lang="en-US" sz="1800" dirty="0" smtClean="0"/>
              <a:t>Sessions and flexible windows</a:t>
            </a:r>
            <a:endParaRPr lang="en-US" sz="1800" dirty="0"/>
          </a:p>
        </p:txBody>
      </p:sp>
      <p:pic>
        <p:nvPicPr>
          <p:cNvPr id="4" name="Picture 3" descr="window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99" y="4098404"/>
            <a:ext cx="2417065" cy="623406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621" y="3937639"/>
            <a:ext cx="1085493" cy="8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6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1070327" y="343681"/>
            <a:ext cx="3229558" cy="13656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venir Next Demi Bold"/>
                <a:cs typeface="Avenir Next Demi Bold"/>
              </a:rPr>
              <a:t>5. Batch + streaming</a:t>
            </a:r>
            <a:endParaRPr lang="en-US" sz="1400" dirty="0" smtClean="0">
              <a:latin typeface="Avenir Next Demi Bold"/>
              <a:cs typeface="Avenir Next Demi Bold"/>
            </a:endParaRPr>
          </a:p>
          <a:p>
            <a:r>
              <a:rPr lang="en-US" sz="1800" dirty="0" smtClean="0"/>
              <a:t>One engine</a:t>
            </a:r>
          </a:p>
          <a:p>
            <a:r>
              <a:rPr lang="en-US" sz="1800" dirty="0" smtClean="0"/>
              <a:t>Dedicated APIs</a:t>
            </a:r>
            <a:endParaRPr lang="en-US" sz="1800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529614" y="347433"/>
            <a:ext cx="3229558" cy="13656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venir Next Demi Bold"/>
                <a:cs typeface="Avenir Next Demi Bold"/>
              </a:rPr>
              <a:t>6. Reprocessing</a:t>
            </a:r>
            <a:endParaRPr lang="en-US" sz="1400" dirty="0" smtClean="0">
              <a:latin typeface="Avenir Next Demi Bold"/>
              <a:cs typeface="Avenir Next Demi Bold"/>
            </a:endParaRPr>
          </a:p>
          <a:p>
            <a:r>
              <a:rPr lang="en-US" sz="1800" dirty="0" smtClean="0"/>
              <a:t>High throughput, event time support, and </a:t>
            </a:r>
            <a:r>
              <a:rPr lang="en-US" sz="1800" dirty="0" err="1" smtClean="0"/>
              <a:t>savepoints</a:t>
            </a:r>
            <a:endParaRPr lang="en-US" sz="1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70327" y="2607117"/>
            <a:ext cx="3229558" cy="13656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venir Next Demi Bold"/>
                <a:cs typeface="Avenir Next Demi Bold"/>
              </a:rPr>
              <a:t>7. Ecosystem</a:t>
            </a:r>
            <a:endParaRPr lang="en-US" sz="1400" dirty="0" smtClean="0">
              <a:latin typeface="Avenir Next Demi Bold"/>
              <a:cs typeface="Avenir Next Demi Bold"/>
            </a:endParaRPr>
          </a:p>
          <a:p>
            <a:r>
              <a:rPr lang="en-US" sz="1800" dirty="0" smtClean="0"/>
              <a:t>Rich connector ecosystem and 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party packages</a:t>
            </a:r>
            <a:endParaRPr lang="en-US" sz="18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29614" y="2610869"/>
            <a:ext cx="3229558" cy="13656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venir Next Demi Bold"/>
                <a:cs typeface="Avenir Next Demi Bold"/>
              </a:rPr>
              <a:t>8. Community support</a:t>
            </a:r>
            <a:endParaRPr lang="en-US" sz="1400" dirty="0" smtClean="0">
              <a:latin typeface="Avenir Next Demi Bold"/>
              <a:cs typeface="Avenir Next Demi Bold"/>
            </a:endParaRPr>
          </a:p>
          <a:p>
            <a:r>
              <a:rPr lang="en-US" sz="1800" dirty="0" smtClean="0"/>
              <a:t>One of the most active projects with over 200 contributors</a:t>
            </a:r>
            <a:endParaRPr lang="en-US" sz="1800" dirty="0"/>
          </a:p>
        </p:txBody>
      </p:sp>
      <p:pic>
        <p:nvPicPr>
          <p:cNvPr id="7" name="Picture 6" descr="one_run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35" y="1533924"/>
            <a:ext cx="1073539" cy="846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723" y="3976493"/>
            <a:ext cx="1979231" cy="80482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5230" y="1713057"/>
            <a:ext cx="275112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Consolas"/>
                <a:cs typeface="Consolas"/>
              </a:rPr>
              <a:t>flink</a:t>
            </a:r>
            <a:r>
              <a:rPr lang="en-US" sz="1400" b="1" dirty="0" smtClean="0">
                <a:latin typeface="Consolas"/>
                <a:cs typeface="Consolas"/>
              </a:rPr>
              <a:t> -s &lt;</a:t>
            </a:r>
            <a:r>
              <a:rPr lang="en-US" sz="1400" b="1" dirty="0" err="1" smtClean="0">
                <a:latin typeface="Consolas"/>
                <a:cs typeface="Consolas"/>
              </a:rPr>
              <a:t>savepoint</a:t>
            </a:r>
            <a:r>
              <a:rPr lang="en-US" sz="1400" b="1" dirty="0" smtClean="0">
                <a:latin typeface="Consolas"/>
                <a:cs typeface="Consolas"/>
              </a:rPr>
              <a:t>&gt; &lt;job&gt;</a:t>
            </a:r>
            <a:endParaRPr lang="en-US" sz="1400" b="1" dirty="0">
              <a:latin typeface="Consolas"/>
              <a:cs typeface="Consolas"/>
            </a:endParaRPr>
          </a:p>
        </p:txBody>
      </p:sp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7" y="4035728"/>
            <a:ext cx="677921" cy="455246"/>
          </a:xfrm>
          <a:prstGeom prst="rect">
            <a:avLst/>
          </a:prstGeom>
        </p:spPr>
      </p:pic>
      <p:pic>
        <p:nvPicPr>
          <p:cNvPr id="12" name="Picture 11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48" y="4387127"/>
            <a:ext cx="909468" cy="478204"/>
          </a:xfrm>
          <a:prstGeom prst="rect">
            <a:avLst/>
          </a:prstGeom>
        </p:spPr>
      </p:pic>
      <p:pic>
        <p:nvPicPr>
          <p:cNvPr id="13" name="Picture 12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47" y="4032244"/>
            <a:ext cx="813369" cy="277477"/>
          </a:xfrm>
          <a:prstGeom prst="rect">
            <a:avLst/>
          </a:prstGeom>
        </p:spPr>
      </p:pic>
      <p:pic>
        <p:nvPicPr>
          <p:cNvPr id="14" name="Picture 13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62" y="4309721"/>
            <a:ext cx="892907" cy="228300"/>
          </a:xfrm>
          <a:prstGeom prst="rect">
            <a:avLst/>
          </a:prstGeom>
        </p:spPr>
      </p:pic>
      <p:pic>
        <p:nvPicPr>
          <p:cNvPr id="15" name="Picture 14" descr="imgr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65" y="3945817"/>
            <a:ext cx="363904" cy="363904"/>
          </a:xfrm>
          <a:prstGeom prst="rect">
            <a:avLst/>
          </a:prstGeom>
        </p:spPr>
      </p:pic>
      <p:pic>
        <p:nvPicPr>
          <p:cNvPr id="16" name="Picture 15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48" y="4538021"/>
            <a:ext cx="381000" cy="381000"/>
          </a:xfrm>
          <a:prstGeom prst="rect">
            <a:avLst/>
          </a:prstGeom>
        </p:spPr>
      </p:pic>
      <p:pic>
        <p:nvPicPr>
          <p:cNvPr id="17" name="Picture 16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06" y="4128468"/>
            <a:ext cx="590126" cy="362506"/>
          </a:xfrm>
          <a:prstGeom prst="rect">
            <a:avLst/>
          </a:prstGeom>
        </p:spPr>
      </p:pic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345" y="4613391"/>
            <a:ext cx="1331004" cy="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11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84" y="2200466"/>
            <a:ext cx="8298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What are the next steps for </a:t>
            </a:r>
            <a:r>
              <a:rPr lang="en-US" sz="3200" dirty="0" err="1" smtClean="0">
                <a:solidFill>
                  <a:prstClr val="black"/>
                </a:solidFill>
                <a:latin typeface="Avenir Next Regular"/>
                <a:cs typeface="Avenir Next Regular"/>
              </a:rPr>
              <a:t>Flink</a:t>
            </a:r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?</a:t>
            </a:r>
            <a:endParaRPr lang="en-US" sz="32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5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57200" y="1340711"/>
            <a:ext cx="8229600" cy="268421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Provide state of the art streaming capabilities (</a:t>
            </a:r>
            <a:r>
              <a:rPr lang="en-US" dirty="0" smtClean="0">
                <a:solidFill>
                  <a:srgbClr val="34AD9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/>
              <a:t>)</a:t>
            </a:r>
            <a:endParaRPr lang="en-US" dirty="0" smtClean="0">
              <a:solidFill>
                <a:srgbClr val="34AD91"/>
              </a:solidFill>
            </a:endParaRPr>
          </a:p>
          <a:p>
            <a:pPr marL="3600450" lvl="7" indent="-514350"/>
            <a:endParaRPr lang="en-US" dirty="0" smtClean="0"/>
          </a:p>
          <a:p>
            <a:r>
              <a:rPr lang="en-US" dirty="0" smtClean="0"/>
              <a:t>Operate in the largest infrastructures of the world</a:t>
            </a:r>
          </a:p>
          <a:p>
            <a:pPr marL="3143250" lvl="6" indent="-514350"/>
            <a:endParaRPr lang="en-US" dirty="0" smtClean="0"/>
          </a:p>
          <a:p>
            <a:r>
              <a:rPr lang="en-US" dirty="0" smtClean="0"/>
              <a:t>Open up to a wider set of enterprise users</a:t>
            </a:r>
          </a:p>
          <a:p>
            <a:pPr marL="4057650" lvl="8" indent="-514350"/>
            <a:endParaRPr lang="en-US" dirty="0" smtClean="0"/>
          </a:p>
          <a:p>
            <a:r>
              <a:rPr lang="en-US" dirty="0" smtClean="0"/>
              <a:t>Broaden the scope of stream processing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286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Apache Flink today</a:t>
            </a:r>
            <a:endParaRPr lang="en-US" i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837910" y="1864199"/>
            <a:ext cx="7316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Next Regular"/>
                <a:cs typeface="Avenir Next Regular"/>
              </a:rPr>
              <a:t>The </a:t>
            </a:r>
            <a:r>
              <a:rPr lang="en-US" sz="3200" dirty="0" smtClean="0">
                <a:solidFill>
                  <a:srgbClr val="34AC91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Apache Flink community</a:t>
            </a:r>
            <a:r>
              <a:rPr lang="en-US" sz="3200" dirty="0" smtClean="0">
                <a:latin typeface="Avenir Next Regular"/>
                <a:cs typeface="Avenir Next Regular"/>
              </a:rPr>
              <a:t> has</a:t>
            </a:r>
            <a:br>
              <a:rPr lang="en-US" sz="3200" dirty="0" smtClean="0">
                <a:latin typeface="Avenir Next Regular"/>
                <a:cs typeface="Avenir Next Regular"/>
              </a:rPr>
            </a:br>
            <a:r>
              <a:rPr lang="en-US" sz="3200" dirty="0" smtClean="0">
                <a:latin typeface="Avenir Next Regular"/>
                <a:cs typeface="Avenir Next Regular"/>
              </a:rPr>
              <a:t>pushed the boundaries of</a:t>
            </a:r>
            <a:br>
              <a:rPr lang="en-US" sz="3200" dirty="0" smtClean="0">
                <a:latin typeface="Avenir Next Regular"/>
                <a:cs typeface="Avenir Next Regular"/>
              </a:rPr>
            </a:br>
            <a:r>
              <a:rPr lang="en-US" sz="3200" dirty="0" smtClean="0">
                <a:latin typeface="Avenir Next Regular"/>
                <a:cs typeface="Avenir Next Regular"/>
              </a:rPr>
              <a:t>open source </a:t>
            </a:r>
            <a:r>
              <a:rPr lang="en-US" sz="3200" dirty="0" smtClean="0">
                <a:solidFill>
                  <a:srgbClr val="FDB21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stream processing</a:t>
            </a:r>
            <a:r>
              <a:rPr lang="en-US" sz="3200" dirty="0" smtClean="0">
                <a:latin typeface="Avenir Next Regular"/>
                <a:cs typeface="Avenir Next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19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Flink's unique combination of features</a:t>
            </a:r>
            <a:endParaRPr lang="en-US" sz="36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891129" y="1094613"/>
            <a:ext cx="1175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latin typeface="Avenir Next Regular"/>
                <a:cs typeface="Avenir Next Regular"/>
              </a:rPr>
              <a:t>Low latency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571500" y="1402389"/>
            <a:ext cx="1613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latin typeface="Avenir Next Regular"/>
                <a:cs typeface="Avenir Next Regular"/>
              </a:rPr>
              <a:t>High Throughput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73084" y="1894711"/>
            <a:ext cx="14656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latin typeface="Avenir Next Regular"/>
                <a:cs typeface="Avenir Next Regular"/>
              </a:rPr>
              <a:t>Well-behaved</a:t>
            </a:r>
            <a:br>
              <a:rPr lang="en-US" sz="1400" i="1" dirty="0">
                <a:latin typeface="Avenir Next Regular"/>
                <a:cs typeface="Avenir Next Regular"/>
              </a:rPr>
            </a:br>
            <a:r>
              <a:rPr lang="en-US" sz="1400" i="1" dirty="0">
                <a:latin typeface="Avenir Next Regular"/>
                <a:cs typeface="Avenir Next Regular"/>
              </a:rPr>
              <a:t>flow control</a:t>
            </a:r>
            <a:br>
              <a:rPr lang="en-US" sz="1400" i="1" dirty="0">
                <a:latin typeface="Avenir Next Regular"/>
                <a:cs typeface="Avenir Next Regular"/>
              </a:rPr>
            </a:br>
            <a:r>
              <a:rPr lang="en-US" sz="1400" i="1" dirty="0">
                <a:latin typeface="Avenir Next Regular"/>
                <a:cs typeface="Avenir Next Regular"/>
              </a:rPr>
              <a:t>(back pressure)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24028" y="1280938"/>
            <a:ext cx="1206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Next Regular"/>
                <a:cs typeface="Avenir Next Regular"/>
              </a:rPr>
              <a:t>Consistency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607272" y="1830019"/>
            <a:ext cx="1750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venir Next Regular"/>
                <a:cs typeface="Avenir Next Regular"/>
              </a:rPr>
              <a:t>Works on real-time</a:t>
            </a:r>
            <a:br>
              <a:rPr lang="en-US" sz="1400" i="1" dirty="0">
                <a:latin typeface="Avenir Next Regular"/>
                <a:cs typeface="Avenir Next Regular"/>
              </a:rPr>
            </a:br>
            <a:r>
              <a:rPr lang="en-US" sz="1400" i="1" dirty="0">
                <a:latin typeface="Avenir Next Regular"/>
                <a:cs typeface="Avenir Next Regular"/>
              </a:rPr>
              <a:t>and historic data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2950501" y="2132651"/>
            <a:ext cx="1449659" cy="715385"/>
          </a:xfrm>
          <a:prstGeom prst="roundRect">
            <a:avLst/>
          </a:prstGeom>
          <a:solidFill>
            <a:srgbClr val="F5A030"/>
          </a:solidFill>
          <a:ln w="19050">
            <a:solidFill>
              <a:srgbClr val="935F1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Performance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4572146" y="2119462"/>
            <a:ext cx="1449659" cy="715385"/>
          </a:xfrm>
          <a:prstGeom prst="roundRect">
            <a:avLst/>
          </a:prstGeom>
          <a:solidFill>
            <a:srgbClr val="E6526E"/>
          </a:solidFill>
          <a:ln w="19050">
            <a:solidFill>
              <a:srgbClr val="8A314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>
                <a:latin typeface="Avenir Next Regular"/>
                <a:cs typeface="Avenir Next Regular"/>
              </a:rPr>
              <a:t>Event Time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4572145" y="3013563"/>
            <a:ext cx="1449659" cy="715385"/>
          </a:xfrm>
          <a:prstGeom prst="roundRect">
            <a:avLst/>
          </a:prstGeom>
          <a:solidFill>
            <a:srgbClr val="E4EAF4"/>
          </a:solidFill>
          <a:ln w="19050">
            <a:solidFill>
              <a:srgbClr val="898C9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>
                <a:latin typeface="Avenir Next Regular"/>
                <a:cs typeface="Avenir Next Regular"/>
              </a:rPr>
              <a:t>APIs</a:t>
            </a:r>
            <a:br>
              <a:rPr lang="en-US" dirty="0">
                <a:latin typeface="Avenir Next Regular"/>
                <a:cs typeface="Avenir Next Regular"/>
              </a:rPr>
            </a:br>
            <a:r>
              <a:rPr lang="en-US" dirty="0">
                <a:latin typeface="Avenir Next Regular"/>
                <a:cs typeface="Avenir Next Regular"/>
              </a:rPr>
              <a:t>Libraries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2950501" y="3013563"/>
            <a:ext cx="1449659" cy="715385"/>
          </a:xfrm>
          <a:prstGeom prst="roundRect">
            <a:avLst/>
          </a:prstGeom>
          <a:solidFill>
            <a:srgbClr val="BE73F1"/>
          </a:solidFill>
          <a:ln w="19050">
            <a:solidFill>
              <a:srgbClr val="7245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err="1">
                <a:latin typeface="Avenir Next Regular"/>
                <a:cs typeface="Avenir Next Regular"/>
              </a:rPr>
              <a:t>Stateful</a:t>
            </a:r>
            <a:r>
              <a:rPr lang="en-US" dirty="0">
                <a:latin typeface="Avenir Next Regular"/>
                <a:cs typeface="Avenir Next Regular"/>
              </a:rPr>
              <a:t/>
            </a:r>
            <a:br>
              <a:rPr lang="en-US" dirty="0">
                <a:latin typeface="Avenir Next Regular"/>
                <a:cs typeface="Avenir Next Regular"/>
              </a:rPr>
            </a:br>
            <a:r>
              <a:rPr lang="en-US" dirty="0">
                <a:latin typeface="Avenir Next Regular"/>
                <a:cs typeface="Avenir Next Regular"/>
              </a:rPr>
              <a:t>Streaming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106202" y="4315902"/>
            <a:ext cx="27609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latin typeface="Avenir Next Regular"/>
                <a:cs typeface="Avenir Next Regular"/>
              </a:rPr>
              <a:t>S</a:t>
            </a:r>
            <a:r>
              <a:rPr lang="en-US" sz="1400" i="1" dirty="0" err="1" smtClean="0">
                <a:latin typeface="Avenir Next Regular"/>
                <a:cs typeface="Avenir Next Regular"/>
              </a:rPr>
              <a:t>avepoints</a:t>
            </a:r>
            <a:r>
              <a:rPr lang="en-US" sz="1400" i="1" dirty="0" smtClean="0">
                <a:latin typeface="Avenir Next Regular"/>
                <a:cs typeface="Avenir Next Regular"/>
              </a:rPr>
              <a:t/>
            </a:r>
            <a:br>
              <a:rPr lang="en-US" sz="1400" i="1" dirty="0" smtClean="0">
                <a:latin typeface="Avenir Next Regular"/>
                <a:cs typeface="Avenir Next Regular"/>
              </a:rPr>
            </a:br>
            <a:r>
              <a:rPr lang="en-US" sz="1400" i="1" dirty="0" smtClean="0">
                <a:latin typeface="Avenir Next Regular"/>
                <a:cs typeface="Avenir Next Regular"/>
              </a:rPr>
              <a:t>(replays, A/B testing,</a:t>
            </a:r>
            <a:br>
              <a:rPr lang="en-US" sz="1400" i="1" dirty="0" smtClean="0">
                <a:latin typeface="Avenir Next Regular"/>
                <a:cs typeface="Avenir Next Regular"/>
              </a:rPr>
            </a:br>
            <a:r>
              <a:rPr lang="en-US" sz="1400" i="1" dirty="0" smtClean="0">
                <a:latin typeface="Avenir Next Regular"/>
                <a:cs typeface="Avenir Next Regular"/>
              </a:rPr>
              <a:t>upgrades, versioning)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17956" y="3835294"/>
            <a:ext cx="2101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latin typeface="Avenir Next Regular"/>
                <a:cs typeface="Avenir Next Regular"/>
              </a:rPr>
              <a:t>Exactly-once semantics</a:t>
            </a:r>
            <a:br>
              <a:rPr lang="en-US" sz="1400" i="1" dirty="0">
                <a:latin typeface="Avenir Next Regular"/>
                <a:cs typeface="Avenir Next Regular"/>
              </a:rPr>
            </a:br>
            <a:r>
              <a:rPr lang="en-US" sz="1400" i="1" dirty="0">
                <a:latin typeface="Avenir Next Regular"/>
                <a:cs typeface="Avenir Next Regular"/>
              </a:rPr>
              <a:t>for fault tolerance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384347" y="3015020"/>
            <a:ext cx="1686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latin typeface="Avenir Next Regular"/>
                <a:cs typeface="Avenir Next Regular"/>
              </a:rPr>
              <a:t>Windows &amp;</a:t>
            </a:r>
            <a:br>
              <a:rPr lang="en-US" sz="1400" i="1" dirty="0">
                <a:latin typeface="Avenir Next Regular"/>
                <a:cs typeface="Avenir Next Regular"/>
              </a:rPr>
            </a:br>
            <a:r>
              <a:rPr lang="en-US" sz="1400" i="1" dirty="0">
                <a:latin typeface="Avenir Next Regular"/>
                <a:cs typeface="Avenir Next Regular"/>
              </a:rPr>
              <a:t>user-defined state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477782" y="4116045"/>
            <a:ext cx="306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latin typeface="Avenir Next Regular"/>
                <a:cs typeface="Avenir Next Regular"/>
              </a:rPr>
              <a:t>Flexible windows</a:t>
            </a:r>
            <a:br>
              <a:rPr lang="en-US" sz="1400" i="1" dirty="0">
                <a:latin typeface="Avenir Next Regular"/>
                <a:cs typeface="Avenir Next Regular"/>
              </a:rPr>
            </a:br>
            <a:r>
              <a:rPr lang="en-US" sz="1400" i="1" dirty="0">
                <a:latin typeface="Avenir Next Regular"/>
                <a:cs typeface="Avenir Next Regular"/>
              </a:rPr>
              <a:t>(time, count, session, roll-your own)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590182" y="3504661"/>
            <a:ext cx="237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venir Next Regular"/>
                <a:cs typeface="Avenir Next Regular"/>
              </a:rPr>
              <a:t>Complex Event Processing</a:t>
            </a:r>
          </a:p>
        </p:txBody>
      </p:sp>
      <p:cxnSp>
        <p:nvCxnSpPr>
          <p:cNvPr id="29" name="Gerader Verbinder 28"/>
          <p:cNvCxnSpPr/>
          <p:nvPr/>
        </p:nvCxnSpPr>
        <p:spPr>
          <a:xfrm flipV="1">
            <a:off x="5774230" y="1575988"/>
            <a:ext cx="570566" cy="49169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31" name="Gerader Verbinder 30"/>
          <p:cNvCxnSpPr>
            <a:endCxn id="10" idx="1"/>
          </p:cNvCxnSpPr>
          <p:nvPr/>
        </p:nvCxnSpPr>
        <p:spPr>
          <a:xfrm flipV="1">
            <a:off x="6138844" y="2091629"/>
            <a:ext cx="468428" cy="156986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34" name="Gerader Verbinder 33"/>
          <p:cNvCxnSpPr/>
          <p:nvPr/>
        </p:nvCxnSpPr>
        <p:spPr>
          <a:xfrm>
            <a:off x="6157883" y="3645538"/>
            <a:ext cx="424777" cy="1037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36" name="Gerader Verbinder 35"/>
          <p:cNvCxnSpPr/>
          <p:nvPr/>
        </p:nvCxnSpPr>
        <p:spPr>
          <a:xfrm>
            <a:off x="5867126" y="3907664"/>
            <a:ext cx="317800" cy="34292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39" name="Gerader Verbinder 38"/>
          <p:cNvCxnSpPr/>
          <p:nvPr/>
        </p:nvCxnSpPr>
        <p:spPr>
          <a:xfrm flipH="1" flipV="1">
            <a:off x="3478874" y="1402390"/>
            <a:ext cx="155224" cy="629757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41" name="Gerader Verbinder 40"/>
          <p:cNvCxnSpPr/>
          <p:nvPr/>
        </p:nvCxnSpPr>
        <p:spPr>
          <a:xfrm flipH="1" flipV="1">
            <a:off x="2378188" y="1703066"/>
            <a:ext cx="550343" cy="3885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43" name="Gerader Verbinder 42"/>
          <p:cNvCxnSpPr/>
          <p:nvPr/>
        </p:nvCxnSpPr>
        <p:spPr>
          <a:xfrm flipH="1" flipV="1">
            <a:off x="1940755" y="2230846"/>
            <a:ext cx="934807" cy="21523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45" name="Gerader Verbinder 44"/>
          <p:cNvCxnSpPr/>
          <p:nvPr/>
        </p:nvCxnSpPr>
        <p:spPr>
          <a:xfrm flipH="1" flipV="1">
            <a:off x="1845676" y="3230122"/>
            <a:ext cx="932840" cy="11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47" name="Gerader Verbinder 46"/>
          <p:cNvCxnSpPr/>
          <p:nvPr/>
        </p:nvCxnSpPr>
        <p:spPr>
          <a:xfrm flipH="1">
            <a:off x="1852608" y="3576144"/>
            <a:ext cx="907560" cy="298117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49" name="Gerader Verbinder 48"/>
          <p:cNvCxnSpPr/>
          <p:nvPr/>
        </p:nvCxnSpPr>
        <p:spPr>
          <a:xfrm flipH="1">
            <a:off x="2807702" y="3922784"/>
            <a:ext cx="392698" cy="49604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sp>
        <p:nvSpPr>
          <p:cNvPr id="30" name="Textfeld 29"/>
          <p:cNvSpPr txBox="1"/>
          <p:nvPr/>
        </p:nvSpPr>
        <p:spPr>
          <a:xfrm>
            <a:off x="6945281" y="2903952"/>
            <a:ext cx="1052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Next Regular"/>
                <a:cs typeface="Avenir Next Regular"/>
              </a:rPr>
              <a:t>Fluent API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cxnSp>
        <p:nvCxnSpPr>
          <p:cNvPr id="32" name="Gerader Verbinder 31"/>
          <p:cNvCxnSpPr/>
          <p:nvPr/>
        </p:nvCxnSpPr>
        <p:spPr>
          <a:xfrm flipV="1">
            <a:off x="6138844" y="3086100"/>
            <a:ext cx="743649" cy="118856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sp>
        <p:nvSpPr>
          <p:cNvPr id="35" name="Textfeld 34"/>
          <p:cNvSpPr txBox="1"/>
          <p:nvPr/>
        </p:nvSpPr>
        <p:spPr>
          <a:xfrm>
            <a:off x="4349808" y="1155764"/>
            <a:ext cx="1826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Next Regular"/>
                <a:cs typeface="Avenir Next Regular"/>
              </a:rPr>
              <a:t>Out-of-order events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cxnSp>
        <p:nvCxnSpPr>
          <p:cNvPr id="37" name="Gerader Verbinder 36"/>
          <p:cNvCxnSpPr>
            <a:endCxn id="35" idx="2"/>
          </p:cNvCxnSpPr>
          <p:nvPr/>
        </p:nvCxnSpPr>
        <p:spPr>
          <a:xfrm flipV="1">
            <a:off x="5140526" y="1463541"/>
            <a:ext cx="122432" cy="579876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  <p:sp>
        <p:nvSpPr>
          <p:cNvPr id="42" name="Textfeld 41"/>
          <p:cNvSpPr txBox="1"/>
          <p:nvPr/>
        </p:nvSpPr>
        <p:spPr>
          <a:xfrm>
            <a:off x="1482246" y="4464559"/>
            <a:ext cx="199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venir Next Regular"/>
                <a:cs typeface="Avenir Next Regular"/>
              </a:rPr>
              <a:t>Fast and large</a:t>
            </a:r>
            <a:br>
              <a:rPr lang="en-US" sz="1400" i="1" dirty="0" smtClean="0">
                <a:latin typeface="Avenir Next Regular"/>
                <a:cs typeface="Avenir Next Regular"/>
              </a:rPr>
            </a:br>
            <a:r>
              <a:rPr lang="en-US" sz="1400" i="1" dirty="0" smtClean="0">
                <a:latin typeface="Avenir Next Regular"/>
                <a:cs typeface="Avenir Next Regular"/>
              </a:rPr>
              <a:t>out-of-core state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cxnSp>
        <p:nvCxnSpPr>
          <p:cNvPr id="46" name="Gerader Verbinder 45"/>
          <p:cNvCxnSpPr/>
          <p:nvPr/>
        </p:nvCxnSpPr>
        <p:spPr>
          <a:xfrm>
            <a:off x="3741348" y="3922784"/>
            <a:ext cx="164272" cy="48896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</p:cxnSp>
    </p:spTree>
    <p:extLst>
      <p:ext uri="{BB962C8B-B14F-4D97-AF65-F5344CB8AC3E}">
        <p14:creationId xmlns:p14="http://schemas.microsoft.com/office/powerpoint/2010/main" val="174356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Flink </a:t>
            </a:r>
            <a:r>
              <a:rPr lang="en-US" dirty="0"/>
              <a:t>v1.1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812834" y="2606503"/>
            <a:ext cx="1269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Connectors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2139351" y="2483392"/>
            <a:ext cx="8527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Metric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System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3205037" y="260159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(Stream) SQL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4849356" y="2606503"/>
            <a:ext cx="17459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Session Windows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6809728" y="2478480"/>
            <a:ext cx="1563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Library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enhancements</a:t>
            </a:r>
          </a:p>
        </p:txBody>
      </p:sp>
    </p:spTree>
    <p:extLst>
      <p:ext uri="{BB962C8B-B14F-4D97-AF65-F5344CB8AC3E}">
        <p14:creationId xmlns:p14="http://schemas.microsoft.com/office/powerpoint/2010/main" val="150165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82716E-6 L -0.04375 0.2796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1398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55 L 0.16232 -0.275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-1373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6914E-7 L 0.12968 0.369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1848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82716E-6 L 0.18125 0.3493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174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46914E-7 L 0.04305 0.0882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4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5" grpId="0"/>
      <p:bldP spid="35" grpId="1"/>
      <p:bldP spid="37" grpId="0"/>
      <p:bldP spid="37" grpId="1"/>
      <p:bldP spid="38" grpId="0"/>
      <p:bldP spid="38" grpId="1"/>
      <p:bldP spid="39" grpId="0"/>
      <p:bldP spid="3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Flink v1.1 </a:t>
            </a:r>
            <a:r>
              <a:rPr lang="en-US" dirty="0" smtClean="0"/>
              <a:t>+ current threads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12784" y="4046233"/>
            <a:ext cx="1269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Connectors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508113" y="4414893"/>
            <a:ext cx="17459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Session Windows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397023" y="449490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(Stream) SQL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201614" y="2930447"/>
            <a:ext cx="1563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Library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enhancements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625251" y="1061564"/>
            <a:ext cx="8527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Metric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System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669056" y="1032496"/>
            <a:ext cx="13420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Metrics &amp;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Visualization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724099" y="1076877"/>
            <a:ext cx="1735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Dynamic Scaling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017308" y="1577165"/>
            <a:ext cx="1402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Savepoint</a:t>
            </a: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compatibility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7539795" y="1773579"/>
            <a:ext cx="14285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Checkpoints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to </a:t>
            </a:r>
            <a:r>
              <a:rPr lang="en-US" sz="1600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savepoints</a:t>
            </a:r>
            <a:endParaRPr lang="en-US" sz="1600" dirty="0" smtClean="0"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55021" y="4490749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More connectors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053263" y="4396933"/>
            <a:ext cx="1300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Stream SQL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Windows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5692610" y="1952013"/>
            <a:ext cx="13968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Large state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Maintenance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401309" y="1362414"/>
            <a:ext cx="13646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Fine grained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recovery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7215498" y="3828035"/>
            <a:ext cx="1678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Side in-/outputs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924095" y="402242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Window DSL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584684" y="2353318"/>
            <a:ext cx="929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Security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573992" y="3222835"/>
            <a:ext cx="9925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Mesos</a:t>
            </a: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 &amp;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others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248806" y="1172360"/>
            <a:ext cx="19188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Dynamic Resource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Management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628713" y="2280001"/>
            <a:ext cx="1556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Authentication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5676524" y="4046233"/>
            <a:ext cx="1661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Queryable State</a:t>
            </a:r>
          </a:p>
        </p:txBody>
      </p:sp>
    </p:spTree>
    <p:extLst>
      <p:ext uri="{BB962C8B-B14F-4D97-AF65-F5344CB8AC3E}">
        <p14:creationId xmlns:p14="http://schemas.microsoft.com/office/powerpoint/2010/main" val="428374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Flink v1.1 + current threads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12784" y="4046233"/>
            <a:ext cx="1269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Connectors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508113" y="4414893"/>
            <a:ext cx="17459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Session Windows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397023" y="449490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(Stream) SQL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201614" y="2930447"/>
            <a:ext cx="1563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Library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enhancements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625251" y="1061564"/>
            <a:ext cx="8527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Metric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System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3772321" y="1847608"/>
            <a:ext cx="1449659" cy="715385"/>
          </a:xfrm>
          <a:prstGeom prst="roundRect">
            <a:avLst/>
          </a:prstGeom>
          <a:solidFill>
            <a:srgbClr val="FFD966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Operations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Abgerundetes Rechteck 15"/>
          <p:cNvSpPr/>
          <p:nvPr/>
        </p:nvSpPr>
        <p:spPr>
          <a:xfrm>
            <a:off x="1675853" y="3164083"/>
            <a:ext cx="1449659" cy="715385"/>
          </a:xfrm>
          <a:prstGeom prst="roundRect">
            <a:avLst/>
          </a:prstGeom>
          <a:solidFill>
            <a:srgbClr val="34AC9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Ecosystem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5758579" y="3157529"/>
            <a:ext cx="1449659" cy="715385"/>
          </a:xfrm>
          <a:prstGeom prst="roundRect">
            <a:avLst/>
          </a:prstGeom>
          <a:solidFill>
            <a:srgbClr val="CD86CB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Application</a:t>
            </a:r>
            <a:br>
              <a:rPr lang="en-US" dirty="0" smtClean="0">
                <a:latin typeface="Avenir Next Regular"/>
                <a:cs typeface="Avenir Next Regular"/>
              </a:rPr>
            </a:br>
            <a:r>
              <a:rPr lang="en-US" dirty="0" smtClean="0">
                <a:latin typeface="Avenir Next Regular"/>
                <a:cs typeface="Avenir Next Regular"/>
              </a:rPr>
              <a:t>Features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69056" y="1032496"/>
            <a:ext cx="13420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Metrics &amp;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Visualization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724099" y="1076877"/>
            <a:ext cx="1735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Dynamic Scaling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017308" y="1577165"/>
            <a:ext cx="1402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Savepoint</a:t>
            </a: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compatibility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7539795" y="1773579"/>
            <a:ext cx="14285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Checkpoints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to </a:t>
            </a:r>
            <a:r>
              <a:rPr lang="en-US" sz="1600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savepoints</a:t>
            </a:r>
            <a:endParaRPr lang="en-US" sz="1600" dirty="0" smtClean="0"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55021" y="4490749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More connectors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053263" y="4399981"/>
            <a:ext cx="1300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Stream SQL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Windows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5692610" y="1952013"/>
            <a:ext cx="13968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Large state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Maintenance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401309" y="1362414"/>
            <a:ext cx="13646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Fine grained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recovery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7215498" y="3828035"/>
            <a:ext cx="1678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Side in-/outputs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924095" y="402242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Window DSL</a:t>
            </a:r>
          </a:p>
        </p:txBody>
      </p:sp>
      <p:sp>
        <p:nvSpPr>
          <p:cNvPr id="29" name="Abgerundetes Rechteck 28"/>
          <p:cNvSpPr/>
          <p:nvPr/>
        </p:nvSpPr>
        <p:spPr>
          <a:xfrm>
            <a:off x="3728796" y="3173114"/>
            <a:ext cx="1449659" cy="715385"/>
          </a:xfrm>
          <a:prstGeom prst="roundRect">
            <a:avLst/>
          </a:prstGeom>
          <a:solidFill>
            <a:srgbClr val="E4EAF4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>
                <a:latin typeface="Avenir Next Regular"/>
                <a:cs typeface="Avenir Next Regular"/>
              </a:rPr>
              <a:t>Broader</a:t>
            </a:r>
            <a:br>
              <a:rPr lang="en-US" dirty="0">
                <a:latin typeface="Avenir Next Regular"/>
                <a:cs typeface="Avenir Next Regular"/>
              </a:rPr>
            </a:br>
            <a:r>
              <a:rPr lang="en-US" dirty="0">
                <a:latin typeface="Avenir Next Regular"/>
                <a:cs typeface="Avenir Next Regular"/>
              </a:rPr>
              <a:t>Audience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584684" y="2353318"/>
            <a:ext cx="929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Security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573992" y="3222835"/>
            <a:ext cx="9925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Mesos</a:t>
            </a: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 &amp;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others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248806" y="1172360"/>
            <a:ext cx="19188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Dynamic Resource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Management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628713" y="2280001"/>
            <a:ext cx="1556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Authentication</a:t>
            </a:r>
          </a:p>
        </p:txBody>
      </p:sp>
      <p:cxnSp>
        <p:nvCxnSpPr>
          <p:cNvPr id="36" name="Gerader Verbinder 35"/>
          <p:cNvCxnSpPr/>
          <p:nvPr/>
        </p:nvCxnSpPr>
        <p:spPr>
          <a:xfrm flipH="1">
            <a:off x="2701946" y="3198333"/>
            <a:ext cx="897530" cy="1755112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5246204" y="3173113"/>
            <a:ext cx="860640" cy="1834846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524750" y="2713734"/>
            <a:ext cx="3230643" cy="21671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159548" y="2711469"/>
            <a:ext cx="3247830" cy="21897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5676524" y="4046233"/>
            <a:ext cx="1661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Queryable State</a:t>
            </a:r>
          </a:p>
        </p:txBody>
      </p:sp>
    </p:spTree>
    <p:extLst>
      <p:ext uri="{BB962C8B-B14F-4D97-AF65-F5344CB8AC3E}">
        <p14:creationId xmlns:p14="http://schemas.microsoft.com/office/powerpoint/2010/main" val="410173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Flink v1.1 + current threads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12784" y="4046233"/>
            <a:ext cx="1269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Connectors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508113" y="4414893"/>
            <a:ext cx="17459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Session Windows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397023" y="449490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(Stream) SQL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201614" y="2930447"/>
            <a:ext cx="1563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Library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enhancements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625251" y="1061564"/>
            <a:ext cx="8527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Metric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System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3772321" y="1847608"/>
            <a:ext cx="1449659" cy="715385"/>
          </a:xfrm>
          <a:prstGeom prst="roundRect">
            <a:avLst/>
          </a:prstGeom>
          <a:solidFill>
            <a:srgbClr val="FFD966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Operations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Abgerundetes Rechteck 15"/>
          <p:cNvSpPr/>
          <p:nvPr/>
        </p:nvSpPr>
        <p:spPr>
          <a:xfrm>
            <a:off x="1675853" y="3164083"/>
            <a:ext cx="1449659" cy="715385"/>
          </a:xfrm>
          <a:prstGeom prst="roundRect">
            <a:avLst/>
          </a:prstGeom>
          <a:solidFill>
            <a:srgbClr val="34AC9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Ecosystem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5758579" y="3157529"/>
            <a:ext cx="1449659" cy="715385"/>
          </a:xfrm>
          <a:prstGeom prst="roundRect">
            <a:avLst/>
          </a:prstGeom>
          <a:solidFill>
            <a:srgbClr val="CD86CB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Application</a:t>
            </a:r>
            <a:br>
              <a:rPr lang="en-US" dirty="0" smtClean="0">
                <a:latin typeface="Avenir Next Regular"/>
                <a:cs typeface="Avenir Next Regular"/>
              </a:rPr>
            </a:br>
            <a:r>
              <a:rPr lang="en-US" dirty="0" smtClean="0">
                <a:latin typeface="Avenir Next Regular"/>
                <a:cs typeface="Avenir Next Regular"/>
              </a:rPr>
              <a:t>Features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69056" y="1032496"/>
            <a:ext cx="13420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Metrics &amp;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Visualization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676092" y="1076877"/>
            <a:ext cx="1831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Dynamic Scaling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966012" y="1577165"/>
            <a:ext cx="15055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Savepoint</a:t>
            </a: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compatibility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7494922" y="1773579"/>
            <a:ext cx="15183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Checkpoints</a:t>
            </a:r>
            <a:b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to </a:t>
            </a:r>
            <a:r>
              <a:rPr lang="en-US" sz="1600" b="1" dirty="0" err="1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savepoints</a:t>
            </a:r>
            <a:endParaRPr lang="en-US" sz="1600" b="1" dirty="0" smtClean="0">
              <a:solidFill>
                <a:schemeClr val="accent2"/>
              </a:solidFill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55021" y="4490749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More connectors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027615" y="4399981"/>
            <a:ext cx="13516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Stream SQL</a:t>
            </a:r>
            <a:b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Windows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5692610" y="1952013"/>
            <a:ext cx="13968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Large state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Maintenance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401309" y="1362414"/>
            <a:ext cx="13646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Fine grained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recovery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7215498" y="3828035"/>
            <a:ext cx="1678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Side in-/outputs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924095" y="402242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Window DSL</a:t>
            </a:r>
          </a:p>
        </p:txBody>
      </p:sp>
      <p:sp>
        <p:nvSpPr>
          <p:cNvPr id="29" name="Abgerundetes Rechteck 28"/>
          <p:cNvSpPr/>
          <p:nvPr/>
        </p:nvSpPr>
        <p:spPr>
          <a:xfrm>
            <a:off x="3728796" y="3173114"/>
            <a:ext cx="1449659" cy="715385"/>
          </a:xfrm>
          <a:prstGeom prst="roundRect">
            <a:avLst/>
          </a:prstGeom>
          <a:solidFill>
            <a:srgbClr val="E4EAF4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>
                <a:latin typeface="Avenir Next Regular"/>
                <a:cs typeface="Avenir Next Regular"/>
              </a:rPr>
              <a:t>Broader</a:t>
            </a:r>
            <a:br>
              <a:rPr lang="en-US" dirty="0">
                <a:latin typeface="Avenir Next Regular"/>
                <a:cs typeface="Avenir Next Regular"/>
              </a:rPr>
            </a:br>
            <a:r>
              <a:rPr lang="en-US" dirty="0">
                <a:latin typeface="Avenir Next Regular"/>
                <a:cs typeface="Avenir Next Regular"/>
              </a:rPr>
              <a:t>Audience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553336" y="235331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Security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573992" y="3222835"/>
            <a:ext cx="9925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Mesos</a:t>
            </a: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 &amp;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others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198948" y="1172360"/>
            <a:ext cx="2018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Dynamic Resource</a:t>
            </a:r>
            <a:b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Management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570698" y="2280001"/>
            <a:ext cx="1672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Authentication</a:t>
            </a:r>
          </a:p>
        </p:txBody>
      </p:sp>
      <p:cxnSp>
        <p:nvCxnSpPr>
          <p:cNvPr id="36" name="Gerader Verbinder 35"/>
          <p:cNvCxnSpPr/>
          <p:nvPr/>
        </p:nvCxnSpPr>
        <p:spPr>
          <a:xfrm flipH="1">
            <a:off x="2701946" y="3198333"/>
            <a:ext cx="897530" cy="1755112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5246204" y="3173113"/>
            <a:ext cx="860640" cy="1834846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524750" y="2713734"/>
            <a:ext cx="3230643" cy="21671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159548" y="2711469"/>
            <a:ext cx="3247830" cy="21897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5676524" y="4046233"/>
            <a:ext cx="1661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Queryable State</a:t>
            </a:r>
          </a:p>
        </p:txBody>
      </p:sp>
    </p:spTree>
    <p:extLst>
      <p:ext uri="{BB962C8B-B14F-4D97-AF65-F5344CB8AC3E}">
        <p14:creationId xmlns:p14="http://schemas.microsoft.com/office/powerpoint/2010/main" val="126500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388783" y="247474"/>
            <a:ext cx="8298017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The Venue</a:t>
            </a:r>
          </a:p>
        </p:txBody>
      </p:sp>
      <p:pic>
        <p:nvPicPr>
          <p:cNvPr id="265" name="Site ma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29147"/>
            <a:ext cx="8534400" cy="4064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60712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feld 33"/>
          <p:cNvSpPr txBox="1"/>
          <p:nvPr/>
        </p:nvSpPr>
        <p:spPr>
          <a:xfrm>
            <a:off x="5676524" y="4046233"/>
            <a:ext cx="1661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Queryable State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Flink v1.1 + current threads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12784" y="4046233"/>
            <a:ext cx="1269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Connectors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508113" y="4414893"/>
            <a:ext cx="17459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Session Windows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397023" y="449490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(Stream) SQL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201614" y="2930447"/>
            <a:ext cx="1563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Library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enhancements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625251" y="1061564"/>
            <a:ext cx="8527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Metric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System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3772321" y="1847608"/>
            <a:ext cx="1449659" cy="715385"/>
          </a:xfrm>
          <a:prstGeom prst="roundRect">
            <a:avLst/>
          </a:prstGeom>
          <a:solidFill>
            <a:srgbClr val="FFD966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Operations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Abgerundetes Rechteck 15"/>
          <p:cNvSpPr/>
          <p:nvPr/>
        </p:nvSpPr>
        <p:spPr>
          <a:xfrm>
            <a:off x="1675853" y="3164083"/>
            <a:ext cx="1449659" cy="715385"/>
          </a:xfrm>
          <a:prstGeom prst="roundRect">
            <a:avLst/>
          </a:prstGeom>
          <a:solidFill>
            <a:srgbClr val="34AC9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Ecosystem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5758579" y="3157529"/>
            <a:ext cx="1449659" cy="715385"/>
          </a:xfrm>
          <a:prstGeom prst="roundRect">
            <a:avLst/>
          </a:prstGeom>
          <a:solidFill>
            <a:srgbClr val="CD86CB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Application</a:t>
            </a:r>
            <a:br>
              <a:rPr lang="en-US" dirty="0" smtClean="0">
                <a:latin typeface="Avenir Next Regular"/>
                <a:cs typeface="Avenir Next Regular"/>
              </a:rPr>
            </a:br>
            <a:r>
              <a:rPr lang="en-US" dirty="0" smtClean="0">
                <a:latin typeface="Avenir Next Regular"/>
                <a:cs typeface="Avenir Next Regular"/>
              </a:rPr>
              <a:t>Features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69056" y="1032496"/>
            <a:ext cx="13420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Metrics &amp;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Visualization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676092" y="1076877"/>
            <a:ext cx="1831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Dynamic Scaling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966012" y="1577165"/>
            <a:ext cx="15055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Savepoint</a:t>
            </a: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compatibility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7494922" y="1773579"/>
            <a:ext cx="15183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Checkpoints</a:t>
            </a:r>
            <a:b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to </a:t>
            </a:r>
            <a:r>
              <a:rPr lang="en-US" sz="1600" b="1" dirty="0" err="1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savepoints</a:t>
            </a:r>
            <a:endParaRPr lang="en-US" sz="1600" b="1" dirty="0" smtClean="0">
              <a:solidFill>
                <a:schemeClr val="accent2"/>
              </a:solidFill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55021" y="4490749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More connectors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027615" y="4399981"/>
            <a:ext cx="13516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Stream SQL</a:t>
            </a:r>
            <a:b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Windows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5692610" y="1952013"/>
            <a:ext cx="13968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Large state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Maintenance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401309" y="1362414"/>
            <a:ext cx="13646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Fine grained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recovery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7215498" y="3828035"/>
            <a:ext cx="1678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Side in-/outputs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924095" y="402242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Window DSL</a:t>
            </a:r>
          </a:p>
        </p:txBody>
      </p:sp>
      <p:sp>
        <p:nvSpPr>
          <p:cNvPr id="29" name="Abgerundetes Rechteck 28"/>
          <p:cNvSpPr/>
          <p:nvPr/>
        </p:nvSpPr>
        <p:spPr>
          <a:xfrm>
            <a:off x="3728796" y="3173114"/>
            <a:ext cx="1449659" cy="715385"/>
          </a:xfrm>
          <a:prstGeom prst="roundRect">
            <a:avLst/>
          </a:prstGeom>
          <a:solidFill>
            <a:srgbClr val="E4EAF4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>
                <a:latin typeface="Avenir Next Regular"/>
                <a:cs typeface="Avenir Next Regular"/>
              </a:rPr>
              <a:t>Broader</a:t>
            </a:r>
            <a:br>
              <a:rPr lang="en-US" dirty="0">
                <a:latin typeface="Avenir Next Regular"/>
                <a:cs typeface="Avenir Next Regular"/>
              </a:rPr>
            </a:br>
            <a:r>
              <a:rPr lang="en-US" dirty="0">
                <a:latin typeface="Avenir Next Regular"/>
                <a:cs typeface="Avenir Next Regular"/>
              </a:rPr>
              <a:t>Audience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553336" y="235331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Security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573992" y="3222835"/>
            <a:ext cx="9925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Mesos</a:t>
            </a: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 &amp;</a:t>
            </a:r>
            <a:b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others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198948" y="1172360"/>
            <a:ext cx="2018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Dynamic Resource</a:t>
            </a:r>
            <a:b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Management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570698" y="2280001"/>
            <a:ext cx="1672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Authentication</a:t>
            </a:r>
          </a:p>
        </p:txBody>
      </p:sp>
      <p:cxnSp>
        <p:nvCxnSpPr>
          <p:cNvPr id="36" name="Gerader Verbinder 35"/>
          <p:cNvCxnSpPr/>
          <p:nvPr/>
        </p:nvCxnSpPr>
        <p:spPr>
          <a:xfrm flipH="1">
            <a:off x="2701946" y="3198333"/>
            <a:ext cx="897530" cy="1755112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5246204" y="3173113"/>
            <a:ext cx="860640" cy="1834846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524750" y="2713734"/>
            <a:ext cx="3230643" cy="21671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159548" y="2711469"/>
            <a:ext cx="3247830" cy="218978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137160" y="1032496"/>
            <a:ext cx="8874760" cy="4008612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4" name="Abgerundetes Rechteck 3"/>
          <p:cNvSpPr/>
          <p:nvPr/>
        </p:nvSpPr>
        <p:spPr>
          <a:xfrm>
            <a:off x="2579082" y="2126112"/>
            <a:ext cx="3981440" cy="10136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More details in the Talk</a:t>
            </a:r>
            <a:b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b="1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"The Future of Apache Flink"</a:t>
            </a: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(Monday, 11:00)</a:t>
            </a:r>
            <a:endParaRPr lang="en-US" dirty="0"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0158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/ Authentication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747186" y="1236787"/>
            <a:ext cx="70768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No unauthorized data access</a:t>
            </a:r>
          </a:p>
          <a:p>
            <a:r>
              <a:rPr lang="en-US" sz="2000" dirty="0" smtClean="0">
                <a:latin typeface="Avenir Next Regular"/>
                <a:cs typeface="Avenir Next Regular"/>
              </a:rPr>
              <a:t>Secured clusters with Kerberos-based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Regular"/>
                <a:cs typeface="Avenir Next Regular"/>
              </a:rPr>
              <a:t>Kafka, </a:t>
            </a:r>
            <a:r>
              <a:rPr lang="en-US" dirty="0" err="1" smtClean="0">
                <a:latin typeface="Avenir Next Regular"/>
                <a:cs typeface="Avenir Next Regular"/>
              </a:rPr>
              <a:t>ZooKeeper</a:t>
            </a:r>
            <a:r>
              <a:rPr lang="en-US" dirty="0" smtClean="0">
                <a:latin typeface="Avenir Next Regular"/>
                <a:cs typeface="Avenir Next Regular"/>
              </a:rPr>
              <a:t>, HDFS, YARN, </a:t>
            </a:r>
            <a:r>
              <a:rPr lang="en-US" dirty="0" err="1" smtClean="0">
                <a:latin typeface="Avenir Next Regular"/>
                <a:cs typeface="Avenir Next Regular"/>
              </a:rPr>
              <a:t>HBase</a:t>
            </a:r>
            <a:r>
              <a:rPr lang="en-US" dirty="0" smtClean="0">
                <a:latin typeface="Avenir Next Regular"/>
                <a:cs typeface="Avenir Next Regular"/>
              </a:rPr>
              <a:t>, …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747186" y="2439014"/>
            <a:ext cx="73198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No unencrypted traffic between Flink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venir Next Regular"/>
                <a:cs typeface="Avenir Next Regular"/>
              </a:rPr>
              <a:t>RPC, Data Exchange, Web UI</a:t>
            </a:r>
            <a:endParaRPr lang="en-US" sz="1800" dirty="0">
              <a:latin typeface="Avenir Next Regular"/>
              <a:cs typeface="Avenir Next Regular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747186" y="4029588"/>
            <a:ext cx="316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Largely contributed by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pic>
        <p:nvPicPr>
          <p:cNvPr id="10" name="Picture 2" descr="https://upload.wikimedia.org/wikipedia/commons/thumb/3/3e/EMC_Corporation_logo.svg/250px-EMC_Corporation_logo.sv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343" y="3962317"/>
            <a:ext cx="1327785" cy="4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PEG of Kerber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19" y="1247174"/>
            <a:ext cx="1138272" cy="11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"/>
          <p:cNvSpPr txBox="1"/>
          <p:nvPr/>
        </p:nvSpPr>
        <p:spPr>
          <a:xfrm>
            <a:off x="747186" y="3223732"/>
            <a:ext cx="7319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Prevent malicious users to hook into Flink jobs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5203432" y="3733346"/>
            <a:ext cx="3365202" cy="11902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See talk</a:t>
            </a:r>
          </a:p>
          <a:p>
            <a:pPr algn="ctr"/>
            <a:r>
              <a:rPr lang="en-US" b="1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"</a:t>
            </a:r>
            <a:r>
              <a:rPr lang="en-US" b="1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Flink</a:t>
            </a:r>
            <a:r>
              <a:rPr lang="en-US" b="1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 Security Enhancements"</a:t>
            </a: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(Tuesday, 11.45)</a:t>
            </a:r>
            <a:endParaRPr lang="en-US" dirty="0"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60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Checkpoints / </a:t>
            </a:r>
            <a:r>
              <a:rPr lang="en-US" dirty="0" err="1" smtClean="0"/>
              <a:t>Savepoints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461922" y="1285538"/>
            <a:ext cx="5044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Recover a running job into a new job</a:t>
            </a:r>
          </a:p>
          <a:p>
            <a:endParaRPr lang="en-US" sz="2000" dirty="0" smtClean="0">
              <a:latin typeface="Avenir Next Regular"/>
              <a:cs typeface="Avenir Next Regular"/>
            </a:endParaRPr>
          </a:p>
          <a:p>
            <a:r>
              <a:rPr lang="en-US" sz="2000" dirty="0">
                <a:latin typeface="Avenir Next Regular"/>
                <a:cs typeface="Avenir Next Regular"/>
              </a:rPr>
              <a:t>Recover a running job </a:t>
            </a:r>
            <a:r>
              <a:rPr lang="en-US" sz="2000" dirty="0" smtClean="0">
                <a:latin typeface="Avenir Next Regular"/>
                <a:cs typeface="Avenir Next Regular"/>
              </a:rPr>
              <a:t>onto </a:t>
            </a:r>
            <a:r>
              <a:rPr lang="en-US" sz="2000" dirty="0">
                <a:latin typeface="Avenir Next Regular"/>
                <a:cs typeface="Avenir Next Regular"/>
              </a:rPr>
              <a:t>a new </a:t>
            </a:r>
            <a:r>
              <a:rPr lang="en-US" sz="2000" dirty="0" smtClean="0">
                <a:latin typeface="Avenir Next Regular"/>
                <a:cs typeface="Avenir Next Regular"/>
              </a:rPr>
              <a:t>cluster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61922" y="2604122"/>
            <a:ext cx="73198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Application state backwards compatibility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venir Next Regular"/>
                <a:cs typeface="Avenir Next Regular"/>
              </a:rPr>
              <a:t>Flink 1.0 made the APIs backwards compatible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venir Next Regular"/>
                <a:cs typeface="Avenir Next Regular"/>
              </a:rPr>
              <a:t>Now making the </a:t>
            </a:r>
            <a:r>
              <a:rPr lang="en-US" sz="1800" dirty="0" err="1" smtClean="0">
                <a:latin typeface="Avenir Next Regular"/>
                <a:cs typeface="Avenir Next Regular"/>
              </a:rPr>
              <a:t>savepoints</a:t>
            </a:r>
            <a:r>
              <a:rPr lang="en-US" sz="1800" dirty="0" smtClean="0">
                <a:latin typeface="Avenir Next Regular"/>
                <a:cs typeface="Avenir Next Regular"/>
              </a:rPr>
              <a:t> backwards compatible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venir Next Regular"/>
              <a:cs typeface="Avenir Next 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venir Next Regular"/>
                <a:cs typeface="Avenir Next Regular"/>
              </a:rPr>
              <a:t>Applications can be moved to newer versions of</a:t>
            </a:r>
            <a:br>
              <a:rPr lang="en-US" sz="1800" dirty="0" smtClean="0">
                <a:latin typeface="Avenir Next Regular"/>
                <a:cs typeface="Avenir Next Regular"/>
              </a:rPr>
            </a:br>
            <a:r>
              <a:rPr lang="en-US" sz="1800" dirty="0" smtClean="0">
                <a:latin typeface="Avenir Next Regular"/>
                <a:cs typeface="Avenir Next Regular"/>
              </a:rPr>
              <a:t>Flink even when state </a:t>
            </a:r>
            <a:r>
              <a:rPr lang="en-US" sz="1800" dirty="0" err="1" smtClean="0">
                <a:latin typeface="Avenir Next Regular"/>
                <a:cs typeface="Avenir Next Regular"/>
              </a:rPr>
              <a:t>backends</a:t>
            </a:r>
            <a:r>
              <a:rPr lang="en-US" sz="1800" dirty="0" smtClean="0">
                <a:latin typeface="Avenir Next Regular"/>
                <a:cs typeface="Avenir Next Regular"/>
              </a:rPr>
              <a:t> or internals change</a:t>
            </a:r>
            <a:endParaRPr lang="en-US" sz="1800" dirty="0">
              <a:latin typeface="Avenir Next Regular"/>
              <a:cs typeface="Avenir Next Regular"/>
            </a:endParaRPr>
          </a:p>
        </p:txBody>
      </p:sp>
      <p:pic>
        <p:nvPicPr>
          <p:cNvPr id="13" name="Picture 8" descr="https://flink.apache.org/img/logo/png/200/flink_squirrel_200_color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2603" y="3941970"/>
            <a:ext cx="433130" cy="4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flink.apache.org/img/logo/png/200/flink_squirrel_200_color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4916" y="3941970"/>
            <a:ext cx="433130" cy="4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flink.apache.org/img/logo/png/200/flink_squirrel_200_color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7229" y="3941970"/>
            <a:ext cx="433130" cy="4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375316" y="439146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venir Next Regular"/>
                <a:cs typeface="Avenir Next Regular"/>
              </a:rPr>
              <a:t>v1.x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8156387" y="439146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venir Next Regular"/>
                <a:cs typeface="Avenir Next Regular"/>
              </a:rPr>
              <a:t>v2.0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271288" y="439146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venir Next Regular"/>
                <a:cs typeface="Avenir Next Regular"/>
              </a:rPr>
              <a:t>v1.y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19" name="Nach unten gekrümmter Pfeil 18"/>
          <p:cNvSpPr/>
          <p:nvPr/>
        </p:nvSpPr>
        <p:spPr>
          <a:xfrm>
            <a:off x="6847707" y="3831463"/>
            <a:ext cx="415235" cy="193292"/>
          </a:xfrm>
          <a:prstGeom prst="curvedDown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20" name="Nach unten gekrümmter Pfeil 19"/>
          <p:cNvSpPr/>
          <p:nvPr/>
        </p:nvSpPr>
        <p:spPr>
          <a:xfrm>
            <a:off x="7740020" y="3831463"/>
            <a:ext cx="415235" cy="193292"/>
          </a:xfrm>
          <a:prstGeom prst="curvedDown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318636" y="3627310"/>
            <a:ext cx="499052" cy="248285"/>
            <a:chOff x="367118" y="3533979"/>
            <a:chExt cx="4412879" cy="2195468"/>
          </a:xfrm>
        </p:grpSpPr>
        <p:sp>
          <p:nvSpPr>
            <p:cNvPr id="22" name="Oval 11"/>
            <p:cNvSpPr/>
            <p:nvPr/>
          </p:nvSpPr>
          <p:spPr>
            <a:xfrm rot="1207337">
              <a:off x="367118" y="4547273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23" name="Oval 11"/>
            <p:cNvSpPr/>
            <p:nvPr/>
          </p:nvSpPr>
          <p:spPr>
            <a:xfrm rot="561787">
              <a:off x="2084212" y="4242516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24" name="Oval 11"/>
            <p:cNvSpPr/>
            <p:nvPr/>
          </p:nvSpPr>
          <p:spPr>
            <a:xfrm rot="1216718">
              <a:off x="2721329" y="5138360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25" name="Oval 11"/>
            <p:cNvSpPr/>
            <p:nvPr/>
          </p:nvSpPr>
          <p:spPr>
            <a:xfrm rot="1097113">
              <a:off x="4188910" y="4510297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26" name="Oval 11"/>
            <p:cNvSpPr/>
            <p:nvPr/>
          </p:nvSpPr>
          <p:spPr>
            <a:xfrm rot="1172652">
              <a:off x="4172488" y="3533979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cxnSp>
          <p:nvCxnSpPr>
            <p:cNvPr id="27" name="Gerade Verbindung mit Pfeil 26"/>
            <p:cNvCxnSpPr>
              <a:stCxn id="22" idx="7"/>
              <a:endCxn id="23" idx="2"/>
            </p:cNvCxnSpPr>
            <p:nvPr/>
          </p:nvCxnSpPr>
          <p:spPr>
            <a:xfrm flipV="1">
              <a:off x="930780" y="4489978"/>
              <a:ext cx="1157369" cy="2285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>
              <a:stCxn id="22" idx="6"/>
              <a:endCxn id="24" idx="2"/>
            </p:cNvCxnSpPr>
            <p:nvPr/>
          </p:nvCxnSpPr>
          <p:spPr>
            <a:xfrm>
              <a:off x="940165" y="4944491"/>
              <a:ext cx="1799482" cy="386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24" idx="7"/>
              <a:endCxn id="25" idx="3"/>
            </p:cNvCxnSpPr>
            <p:nvPr/>
          </p:nvCxnSpPr>
          <p:spPr>
            <a:xfrm flipV="1">
              <a:off x="3285330" y="4938702"/>
              <a:ext cx="935128" cy="371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>
              <a:stCxn id="23" idx="6"/>
              <a:endCxn id="25" idx="2"/>
            </p:cNvCxnSpPr>
            <p:nvPr/>
          </p:nvCxnSpPr>
          <p:spPr>
            <a:xfrm>
              <a:off x="2671361" y="4586142"/>
              <a:ext cx="1532472" cy="1269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>
              <a:stCxn id="23" idx="7"/>
              <a:endCxn id="26" idx="3"/>
            </p:cNvCxnSpPr>
            <p:nvPr/>
          </p:nvCxnSpPr>
          <p:spPr>
            <a:xfrm flipV="1">
              <a:off x="2619951" y="3956551"/>
              <a:ext cx="1581230" cy="4093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ieren 35"/>
          <p:cNvGrpSpPr/>
          <p:nvPr/>
        </p:nvGrpSpPr>
        <p:grpSpPr>
          <a:xfrm>
            <a:off x="7232649" y="3627310"/>
            <a:ext cx="499052" cy="248285"/>
            <a:chOff x="367118" y="3533979"/>
            <a:chExt cx="4412879" cy="2195468"/>
          </a:xfrm>
        </p:grpSpPr>
        <p:sp>
          <p:nvSpPr>
            <p:cNvPr id="37" name="Oval 11"/>
            <p:cNvSpPr/>
            <p:nvPr/>
          </p:nvSpPr>
          <p:spPr>
            <a:xfrm rot="1207337">
              <a:off x="367118" y="4547273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38" name="Oval 11"/>
            <p:cNvSpPr/>
            <p:nvPr/>
          </p:nvSpPr>
          <p:spPr>
            <a:xfrm rot="561787">
              <a:off x="2084212" y="4242516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39" name="Oval 11"/>
            <p:cNvSpPr/>
            <p:nvPr/>
          </p:nvSpPr>
          <p:spPr>
            <a:xfrm rot="1216718">
              <a:off x="2721329" y="5138360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40" name="Oval 11"/>
            <p:cNvSpPr/>
            <p:nvPr/>
          </p:nvSpPr>
          <p:spPr>
            <a:xfrm rot="1097113">
              <a:off x="4188910" y="4510297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41" name="Oval 11"/>
            <p:cNvSpPr/>
            <p:nvPr/>
          </p:nvSpPr>
          <p:spPr>
            <a:xfrm rot="1172652">
              <a:off x="4172488" y="3533979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cxnSp>
          <p:nvCxnSpPr>
            <p:cNvPr id="42" name="Gerade Verbindung mit Pfeil 41"/>
            <p:cNvCxnSpPr>
              <a:stCxn id="37" idx="7"/>
              <a:endCxn id="38" idx="2"/>
            </p:cNvCxnSpPr>
            <p:nvPr/>
          </p:nvCxnSpPr>
          <p:spPr>
            <a:xfrm flipV="1">
              <a:off x="930780" y="4489978"/>
              <a:ext cx="1157369" cy="2285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/>
            <p:cNvCxnSpPr>
              <a:stCxn id="37" idx="6"/>
              <a:endCxn id="39" idx="2"/>
            </p:cNvCxnSpPr>
            <p:nvPr/>
          </p:nvCxnSpPr>
          <p:spPr>
            <a:xfrm>
              <a:off x="940165" y="4944491"/>
              <a:ext cx="1799482" cy="386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/>
            <p:cNvCxnSpPr>
              <a:stCxn id="39" idx="7"/>
              <a:endCxn id="40" idx="3"/>
            </p:cNvCxnSpPr>
            <p:nvPr/>
          </p:nvCxnSpPr>
          <p:spPr>
            <a:xfrm flipV="1">
              <a:off x="3285330" y="4938702"/>
              <a:ext cx="935128" cy="371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>
              <a:stCxn id="38" idx="6"/>
              <a:endCxn id="40" idx="2"/>
            </p:cNvCxnSpPr>
            <p:nvPr/>
          </p:nvCxnSpPr>
          <p:spPr>
            <a:xfrm>
              <a:off x="2671361" y="4586142"/>
              <a:ext cx="1532472" cy="1269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/>
            <p:cNvCxnSpPr>
              <a:stCxn id="38" idx="7"/>
              <a:endCxn id="41" idx="3"/>
            </p:cNvCxnSpPr>
            <p:nvPr/>
          </p:nvCxnSpPr>
          <p:spPr>
            <a:xfrm flipV="1">
              <a:off x="2619951" y="3956551"/>
              <a:ext cx="1581230" cy="4093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/>
          <p:cNvGrpSpPr/>
          <p:nvPr/>
        </p:nvGrpSpPr>
        <p:grpSpPr>
          <a:xfrm>
            <a:off x="8116189" y="3627310"/>
            <a:ext cx="499052" cy="248285"/>
            <a:chOff x="367118" y="3533979"/>
            <a:chExt cx="4412879" cy="2195468"/>
          </a:xfrm>
        </p:grpSpPr>
        <p:sp>
          <p:nvSpPr>
            <p:cNvPr id="60" name="Oval 11"/>
            <p:cNvSpPr/>
            <p:nvPr/>
          </p:nvSpPr>
          <p:spPr>
            <a:xfrm rot="1207337">
              <a:off x="367118" y="4547273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61" name="Oval 11"/>
            <p:cNvSpPr/>
            <p:nvPr/>
          </p:nvSpPr>
          <p:spPr>
            <a:xfrm rot="561787">
              <a:off x="2084212" y="4242516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62" name="Oval 11"/>
            <p:cNvSpPr/>
            <p:nvPr/>
          </p:nvSpPr>
          <p:spPr>
            <a:xfrm rot="1216718">
              <a:off x="2721329" y="5138360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63" name="Oval 11"/>
            <p:cNvSpPr/>
            <p:nvPr/>
          </p:nvSpPr>
          <p:spPr>
            <a:xfrm rot="1097113">
              <a:off x="4188910" y="4510297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64" name="Oval 11"/>
            <p:cNvSpPr/>
            <p:nvPr/>
          </p:nvSpPr>
          <p:spPr>
            <a:xfrm rot="1172652">
              <a:off x="4172488" y="3533979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cxnSp>
          <p:nvCxnSpPr>
            <p:cNvPr id="65" name="Gerade Verbindung mit Pfeil 64"/>
            <p:cNvCxnSpPr>
              <a:stCxn id="60" idx="7"/>
              <a:endCxn id="61" idx="2"/>
            </p:cNvCxnSpPr>
            <p:nvPr/>
          </p:nvCxnSpPr>
          <p:spPr>
            <a:xfrm flipV="1">
              <a:off x="930780" y="4489978"/>
              <a:ext cx="1157369" cy="2285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/>
            <p:cNvCxnSpPr>
              <a:stCxn id="60" idx="6"/>
              <a:endCxn id="62" idx="2"/>
            </p:cNvCxnSpPr>
            <p:nvPr/>
          </p:nvCxnSpPr>
          <p:spPr>
            <a:xfrm>
              <a:off x="940165" y="4944491"/>
              <a:ext cx="1799482" cy="386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/>
            <p:cNvCxnSpPr>
              <a:stCxn id="62" idx="7"/>
              <a:endCxn id="63" idx="3"/>
            </p:cNvCxnSpPr>
            <p:nvPr/>
          </p:nvCxnSpPr>
          <p:spPr>
            <a:xfrm flipV="1">
              <a:off x="3285330" y="4938702"/>
              <a:ext cx="935128" cy="371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/>
            <p:cNvCxnSpPr>
              <a:stCxn id="61" idx="6"/>
              <a:endCxn id="63" idx="2"/>
            </p:cNvCxnSpPr>
            <p:nvPr/>
          </p:nvCxnSpPr>
          <p:spPr>
            <a:xfrm>
              <a:off x="2671361" y="4586142"/>
              <a:ext cx="1532472" cy="1269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/>
            <p:cNvCxnSpPr>
              <a:stCxn id="61" idx="7"/>
              <a:endCxn id="64" idx="3"/>
            </p:cNvCxnSpPr>
            <p:nvPr/>
          </p:nvCxnSpPr>
          <p:spPr>
            <a:xfrm flipV="1">
              <a:off x="2619951" y="3956551"/>
              <a:ext cx="1581230" cy="4093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pieren 69"/>
          <p:cNvGrpSpPr/>
          <p:nvPr/>
        </p:nvGrpSpPr>
        <p:grpSpPr>
          <a:xfrm>
            <a:off x="5963766" y="1592867"/>
            <a:ext cx="499052" cy="248285"/>
            <a:chOff x="367118" y="3533979"/>
            <a:chExt cx="4412879" cy="2195468"/>
          </a:xfrm>
        </p:grpSpPr>
        <p:sp>
          <p:nvSpPr>
            <p:cNvPr id="71" name="Oval 11"/>
            <p:cNvSpPr/>
            <p:nvPr/>
          </p:nvSpPr>
          <p:spPr>
            <a:xfrm rot="1207337">
              <a:off x="367118" y="4547273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72" name="Oval 11"/>
            <p:cNvSpPr/>
            <p:nvPr/>
          </p:nvSpPr>
          <p:spPr>
            <a:xfrm rot="561787">
              <a:off x="2084212" y="4242516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73" name="Oval 11"/>
            <p:cNvSpPr/>
            <p:nvPr/>
          </p:nvSpPr>
          <p:spPr>
            <a:xfrm rot="1216718">
              <a:off x="2721329" y="5138360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74" name="Oval 11"/>
            <p:cNvSpPr/>
            <p:nvPr/>
          </p:nvSpPr>
          <p:spPr>
            <a:xfrm rot="1097113">
              <a:off x="4188910" y="4510297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75" name="Oval 11"/>
            <p:cNvSpPr/>
            <p:nvPr/>
          </p:nvSpPr>
          <p:spPr>
            <a:xfrm rot="1172652">
              <a:off x="4172488" y="3533979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cxnSp>
          <p:nvCxnSpPr>
            <p:cNvPr id="76" name="Gerade Verbindung mit Pfeil 75"/>
            <p:cNvCxnSpPr>
              <a:stCxn id="71" idx="7"/>
              <a:endCxn id="72" idx="2"/>
            </p:cNvCxnSpPr>
            <p:nvPr/>
          </p:nvCxnSpPr>
          <p:spPr>
            <a:xfrm flipV="1">
              <a:off x="930780" y="4489978"/>
              <a:ext cx="1157369" cy="2285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/>
            <p:cNvCxnSpPr>
              <a:stCxn id="71" idx="6"/>
              <a:endCxn id="73" idx="2"/>
            </p:cNvCxnSpPr>
            <p:nvPr/>
          </p:nvCxnSpPr>
          <p:spPr>
            <a:xfrm>
              <a:off x="940165" y="4944491"/>
              <a:ext cx="1799482" cy="386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/>
            <p:cNvCxnSpPr>
              <a:stCxn id="73" idx="7"/>
              <a:endCxn id="74" idx="3"/>
            </p:cNvCxnSpPr>
            <p:nvPr/>
          </p:nvCxnSpPr>
          <p:spPr>
            <a:xfrm flipV="1">
              <a:off x="3285330" y="4938702"/>
              <a:ext cx="935128" cy="371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/>
            <p:cNvCxnSpPr>
              <a:stCxn id="72" idx="6"/>
              <a:endCxn id="74" idx="2"/>
            </p:cNvCxnSpPr>
            <p:nvPr/>
          </p:nvCxnSpPr>
          <p:spPr>
            <a:xfrm>
              <a:off x="2671361" y="4586142"/>
              <a:ext cx="1532472" cy="1269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/>
            <p:cNvCxnSpPr>
              <a:stCxn id="72" idx="7"/>
              <a:endCxn id="75" idx="3"/>
            </p:cNvCxnSpPr>
            <p:nvPr/>
          </p:nvCxnSpPr>
          <p:spPr>
            <a:xfrm flipV="1">
              <a:off x="2619951" y="3956551"/>
              <a:ext cx="1581230" cy="4093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uppieren 80"/>
          <p:cNvGrpSpPr/>
          <p:nvPr/>
        </p:nvGrpSpPr>
        <p:grpSpPr>
          <a:xfrm>
            <a:off x="7455070" y="1218489"/>
            <a:ext cx="499052" cy="248285"/>
            <a:chOff x="367118" y="3533979"/>
            <a:chExt cx="4412879" cy="2195468"/>
          </a:xfrm>
        </p:grpSpPr>
        <p:sp>
          <p:nvSpPr>
            <p:cNvPr id="82" name="Oval 11"/>
            <p:cNvSpPr/>
            <p:nvPr/>
          </p:nvSpPr>
          <p:spPr>
            <a:xfrm rot="1207337">
              <a:off x="367118" y="4547273"/>
              <a:ext cx="591087" cy="591087"/>
            </a:xfrm>
            <a:prstGeom prst="ellipse">
              <a:avLst/>
            </a:prstGeom>
            <a:solidFill>
              <a:srgbClr val="34AC9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83" name="Oval 11"/>
            <p:cNvSpPr/>
            <p:nvPr/>
          </p:nvSpPr>
          <p:spPr>
            <a:xfrm rot="561787">
              <a:off x="2084212" y="4242516"/>
              <a:ext cx="591087" cy="591087"/>
            </a:xfrm>
            <a:prstGeom prst="ellipse">
              <a:avLst/>
            </a:prstGeom>
            <a:solidFill>
              <a:srgbClr val="34AC9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84" name="Oval 11"/>
            <p:cNvSpPr/>
            <p:nvPr/>
          </p:nvSpPr>
          <p:spPr>
            <a:xfrm rot="1216718">
              <a:off x="2721329" y="5138360"/>
              <a:ext cx="591087" cy="591087"/>
            </a:xfrm>
            <a:prstGeom prst="ellipse">
              <a:avLst/>
            </a:prstGeom>
            <a:solidFill>
              <a:srgbClr val="34AC9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85" name="Oval 11"/>
            <p:cNvSpPr/>
            <p:nvPr/>
          </p:nvSpPr>
          <p:spPr>
            <a:xfrm rot="1097113">
              <a:off x="4188910" y="4510297"/>
              <a:ext cx="591087" cy="591087"/>
            </a:xfrm>
            <a:prstGeom prst="ellipse">
              <a:avLst/>
            </a:prstGeom>
            <a:solidFill>
              <a:srgbClr val="34AC9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86" name="Oval 11"/>
            <p:cNvSpPr/>
            <p:nvPr/>
          </p:nvSpPr>
          <p:spPr>
            <a:xfrm rot="1172652">
              <a:off x="4172488" y="3533979"/>
              <a:ext cx="591087" cy="591087"/>
            </a:xfrm>
            <a:prstGeom prst="ellipse">
              <a:avLst/>
            </a:prstGeom>
            <a:solidFill>
              <a:srgbClr val="34AC9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cxnSp>
          <p:nvCxnSpPr>
            <p:cNvPr id="87" name="Gerade Verbindung mit Pfeil 86"/>
            <p:cNvCxnSpPr>
              <a:stCxn id="82" idx="7"/>
              <a:endCxn id="83" idx="2"/>
            </p:cNvCxnSpPr>
            <p:nvPr/>
          </p:nvCxnSpPr>
          <p:spPr>
            <a:xfrm flipV="1">
              <a:off x="930780" y="4489978"/>
              <a:ext cx="1157369" cy="2285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/>
            <p:cNvCxnSpPr>
              <a:stCxn id="82" idx="6"/>
              <a:endCxn id="84" idx="2"/>
            </p:cNvCxnSpPr>
            <p:nvPr/>
          </p:nvCxnSpPr>
          <p:spPr>
            <a:xfrm>
              <a:off x="940165" y="4944491"/>
              <a:ext cx="1799482" cy="386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/>
            <p:cNvCxnSpPr>
              <a:stCxn id="84" idx="7"/>
              <a:endCxn id="85" idx="3"/>
            </p:cNvCxnSpPr>
            <p:nvPr/>
          </p:nvCxnSpPr>
          <p:spPr>
            <a:xfrm flipV="1">
              <a:off x="3285330" y="4938702"/>
              <a:ext cx="935128" cy="371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/>
            <p:cNvCxnSpPr>
              <a:stCxn id="83" idx="6"/>
              <a:endCxn id="85" idx="2"/>
            </p:cNvCxnSpPr>
            <p:nvPr/>
          </p:nvCxnSpPr>
          <p:spPr>
            <a:xfrm>
              <a:off x="2671361" y="4586142"/>
              <a:ext cx="1532472" cy="1269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/>
            <p:cNvCxnSpPr>
              <a:stCxn id="83" idx="7"/>
              <a:endCxn id="86" idx="3"/>
            </p:cNvCxnSpPr>
            <p:nvPr/>
          </p:nvCxnSpPr>
          <p:spPr>
            <a:xfrm flipV="1">
              <a:off x="2619951" y="3956551"/>
              <a:ext cx="1581230" cy="4093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pieren 91"/>
          <p:cNvGrpSpPr/>
          <p:nvPr/>
        </p:nvGrpSpPr>
        <p:grpSpPr>
          <a:xfrm>
            <a:off x="7445611" y="2259017"/>
            <a:ext cx="499052" cy="248285"/>
            <a:chOff x="367118" y="3533979"/>
            <a:chExt cx="4412879" cy="2195468"/>
          </a:xfrm>
        </p:grpSpPr>
        <p:sp>
          <p:nvSpPr>
            <p:cNvPr id="93" name="Oval 11"/>
            <p:cNvSpPr/>
            <p:nvPr/>
          </p:nvSpPr>
          <p:spPr>
            <a:xfrm rot="1207337">
              <a:off x="367118" y="4547273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94" name="Oval 11"/>
            <p:cNvSpPr/>
            <p:nvPr/>
          </p:nvSpPr>
          <p:spPr>
            <a:xfrm rot="561787">
              <a:off x="2084212" y="4242516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95" name="Oval 11"/>
            <p:cNvSpPr/>
            <p:nvPr/>
          </p:nvSpPr>
          <p:spPr>
            <a:xfrm rot="1216718">
              <a:off x="2721329" y="5138360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96" name="Oval 11"/>
            <p:cNvSpPr/>
            <p:nvPr/>
          </p:nvSpPr>
          <p:spPr>
            <a:xfrm rot="1097113">
              <a:off x="4188910" y="4510297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sp>
          <p:nvSpPr>
            <p:cNvPr id="97" name="Oval 11"/>
            <p:cNvSpPr/>
            <p:nvPr/>
          </p:nvSpPr>
          <p:spPr>
            <a:xfrm rot="1172652">
              <a:off x="4172488" y="3533979"/>
              <a:ext cx="591087" cy="591087"/>
            </a:xfrm>
            <a:prstGeom prst="ellipse">
              <a:avLst/>
            </a:prstGeom>
            <a:solidFill>
              <a:srgbClr val="F5A03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Regular"/>
                <a:cs typeface="Avenir Next Regular"/>
              </a:endParaRPr>
            </a:p>
          </p:txBody>
        </p:sp>
        <p:cxnSp>
          <p:nvCxnSpPr>
            <p:cNvPr id="98" name="Gerade Verbindung mit Pfeil 97"/>
            <p:cNvCxnSpPr>
              <a:stCxn id="93" idx="7"/>
              <a:endCxn id="94" idx="2"/>
            </p:cNvCxnSpPr>
            <p:nvPr/>
          </p:nvCxnSpPr>
          <p:spPr>
            <a:xfrm flipV="1">
              <a:off x="930780" y="4489978"/>
              <a:ext cx="1157369" cy="2285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/>
            <p:cNvCxnSpPr>
              <a:stCxn id="93" idx="6"/>
              <a:endCxn id="95" idx="2"/>
            </p:cNvCxnSpPr>
            <p:nvPr/>
          </p:nvCxnSpPr>
          <p:spPr>
            <a:xfrm>
              <a:off x="940165" y="4944491"/>
              <a:ext cx="1799482" cy="386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/>
            <p:cNvCxnSpPr>
              <a:stCxn id="95" idx="7"/>
              <a:endCxn id="96" idx="3"/>
            </p:cNvCxnSpPr>
            <p:nvPr/>
          </p:nvCxnSpPr>
          <p:spPr>
            <a:xfrm flipV="1">
              <a:off x="3285330" y="4938702"/>
              <a:ext cx="935128" cy="371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/>
            <p:cNvCxnSpPr>
              <a:stCxn id="94" idx="6"/>
              <a:endCxn id="96" idx="2"/>
            </p:cNvCxnSpPr>
            <p:nvPr/>
          </p:nvCxnSpPr>
          <p:spPr>
            <a:xfrm>
              <a:off x="2671361" y="4586142"/>
              <a:ext cx="1532472" cy="1269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/>
            <p:cNvCxnSpPr>
              <a:stCxn id="94" idx="7"/>
              <a:endCxn id="97" idx="3"/>
            </p:cNvCxnSpPr>
            <p:nvPr/>
          </p:nvCxnSpPr>
          <p:spPr>
            <a:xfrm flipV="1">
              <a:off x="2619951" y="3956551"/>
              <a:ext cx="1581230" cy="4093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Grafik 10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317" y="2559002"/>
            <a:ext cx="615872" cy="696101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9596" y="1911196"/>
            <a:ext cx="615872" cy="441899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0941" y="1499353"/>
            <a:ext cx="615872" cy="441899"/>
          </a:xfrm>
          <a:prstGeom prst="rect">
            <a:avLst/>
          </a:prstGeom>
        </p:spPr>
      </p:pic>
      <p:sp>
        <p:nvSpPr>
          <p:cNvPr id="106" name="Pfeil nach rechts 105"/>
          <p:cNvSpPr/>
          <p:nvPr/>
        </p:nvSpPr>
        <p:spPr>
          <a:xfrm rot="20942478">
            <a:off x="6740877" y="1458224"/>
            <a:ext cx="530379" cy="1727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107" name="Pfeil nach rechts 106"/>
          <p:cNvSpPr/>
          <p:nvPr/>
        </p:nvSpPr>
        <p:spPr>
          <a:xfrm rot="1344559">
            <a:off x="6736525" y="2030095"/>
            <a:ext cx="530379" cy="1727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6063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scaling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747186" y="1236787"/>
            <a:ext cx="77392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Changing load bears changing resource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 Regular"/>
                <a:cs typeface="Avenir Next Regular"/>
              </a:rPr>
              <a:t>Need to adjust parallelism of running streaming </a:t>
            </a:r>
            <a:r>
              <a:rPr lang="en-US" dirty="0" smtClean="0">
                <a:latin typeface="Avenir Next Regular"/>
                <a:cs typeface="Avenir Next Regular"/>
              </a:rPr>
              <a:t>jobs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747186" y="2223039"/>
            <a:ext cx="7939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Re-scaling stateless operators is trivial</a:t>
            </a:r>
          </a:p>
          <a:p>
            <a:r>
              <a:rPr lang="en-US" sz="2000" dirty="0" smtClean="0">
                <a:latin typeface="Avenir Next Regular"/>
                <a:cs typeface="Avenir Next Regular"/>
              </a:rPr>
              <a:t>Re-scaling </a:t>
            </a:r>
            <a:r>
              <a:rPr lang="en-US" sz="2000" dirty="0" err="1" smtClean="0">
                <a:latin typeface="Avenir Next Regular"/>
                <a:cs typeface="Avenir Next Regular"/>
              </a:rPr>
              <a:t>stateful</a:t>
            </a:r>
            <a:r>
              <a:rPr lang="en-US" sz="2000" dirty="0" smtClean="0">
                <a:latin typeface="Avenir Next Regular"/>
                <a:cs typeface="Avenir Next Regular"/>
              </a:rPr>
              <a:t> </a:t>
            </a:r>
            <a:r>
              <a:rPr lang="en-US" sz="2000" dirty="0">
                <a:latin typeface="Avenir Next Regular"/>
                <a:cs typeface="Avenir Next Regular"/>
              </a:rPr>
              <a:t>operators is </a:t>
            </a:r>
            <a:r>
              <a:rPr lang="en-US" sz="2000" dirty="0" smtClean="0">
                <a:latin typeface="Avenir Next Regular"/>
                <a:cs typeface="Avenir Next Regular"/>
              </a:rPr>
              <a:t>hard (windows, user state)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venir Next Regular"/>
                <a:cs typeface="Avenir Next Regular"/>
              </a:rPr>
              <a:t>Efficiently re-shard state</a:t>
            </a:r>
            <a:endParaRPr lang="en-US" sz="1800" dirty="0">
              <a:latin typeface="Avenir Next Regular"/>
              <a:cs typeface="Avenir Next Regular"/>
            </a:endParaRPr>
          </a:p>
        </p:txBody>
      </p:sp>
      <p:grpSp>
        <p:nvGrpSpPr>
          <p:cNvPr id="14" name="Group 35"/>
          <p:cNvGrpSpPr/>
          <p:nvPr/>
        </p:nvGrpSpPr>
        <p:grpSpPr>
          <a:xfrm>
            <a:off x="5638036" y="3253238"/>
            <a:ext cx="2679652" cy="1579236"/>
            <a:chOff x="4446176" y="807177"/>
            <a:chExt cx="3450264" cy="2209591"/>
          </a:xfrm>
        </p:grpSpPr>
        <p:grpSp>
          <p:nvGrpSpPr>
            <p:cNvPr id="15" name="Group 24"/>
            <p:cNvGrpSpPr>
              <a:grpSpLocks noChangeAspect="1"/>
            </p:cNvGrpSpPr>
            <p:nvPr/>
          </p:nvGrpSpPr>
          <p:grpSpPr>
            <a:xfrm>
              <a:off x="4446176" y="959005"/>
              <a:ext cx="2425390" cy="1671840"/>
              <a:chOff x="5315414" y="1182030"/>
              <a:chExt cx="2425390" cy="1455234"/>
            </a:xfrm>
          </p:grpSpPr>
          <p:cxnSp>
            <p:nvCxnSpPr>
              <p:cNvPr id="18" name="Straight Arrow Connector 18"/>
              <p:cNvCxnSpPr/>
              <p:nvPr/>
            </p:nvCxnSpPr>
            <p:spPr>
              <a:xfrm flipV="1">
                <a:off x="5315414" y="1182030"/>
                <a:ext cx="0" cy="1455234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9"/>
              <p:cNvCxnSpPr/>
              <p:nvPr/>
            </p:nvCxnSpPr>
            <p:spPr>
              <a:xfrm>
                <a:off x="5315414" y="2637264"/>
                <a:ext cx="2425390" cy="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21"/>
              <p:cNvSpPr/>
              <p:nvPr/>
            </p:nvSpPr>
            <p:spPr>
              <a:xfrm>
                <a:off x="5332141" y="1483113"/>
                <a:ext cx="2129883" cy="953429"/>
              </a:xfrm>
              <a:custGeom>
                <a:avLst/>
                <a:gdLst>
                  <a:gd name="connsiteX0" fmla="*/ 0 w 2129883"/>
                  <a:gd name="connsiteY0" fmla="*/ 925551 h 953429"/>
                  <a:gd name="connsiteX1" fmla="*/ 418170 w 2129883"/>
                  <a:gd name="connsiteY1" fmla="*/ 635619 h 953429"/>
                  <a:gd name="connsiteX2" fmla="*/ 763858 w 2129883"/>
                  <a:gd name="connsiteY2" fmla="*/ 16726 h 953429"/>
                  <a:gd name="connsiteX3" fmla="*/ 1254512 w 2129883"/>
                  <a:gd name="connsiteY3" fmla="*/ 953429 h 953429"/>
                  <a:gd name="connsiteX4" fmla="*/ 1477536 w 2129883"/>
                  <a:gd name="connsiteY4" fmla="*/ 345687 h 953429"/>
                  <a:gd name="connsiteX5" fmla="*/ 2129883 w 2129883"/>
                  <a:gd name="connsiteY5" fmla="*/ 0 h 95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9883" h="953429">
                    <a:moveTo>
                      <a:pt x="0" y="925551"/>
                    </a:moveTo>
                    <a:lnTo>
                      <a:pt x="418170" y="635619"/>
                    </a:lnTo>
                    <a:lnTo>
                      <a:pt x="763858" y="16726"/>
                    </a:lnTo>
                    <a:lnTo>
                      <a:pt x="1254512" y="953429"/>
                    </a:lnTo>
                    <a:lnTo>
                      <a:pt x="1477536" y="345687"/>
                    </a:lnTo>
                    <a:lnTo>
                      <a:pt x="2129883" y="0"/>
                    </a:ln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latin typeface="Avenir Next Regular"/>
                  <a:cs typeface="Avenir Next Regular"/>
                </a:endParaRPr>
              </a:p>
            </p:txBody>
          </p:sp>
          <p:sp>
            <p:nvSpPr>
              <p:cNvPr id="21" name="Freeform 22"/>
              <p:cNvSpPr/>
              <p:nvPr/>
            </p:nvSpPr>
            <p:spPr>
              <a:xfrm>
                <a:off x="5324707" y="1449659"/>
                <a:ext cx="2124308" cy="998034"/>
              </a:xfrm>
              <a:custGeom>
                <a:avLst/>
                <a:gdLst>
                  <a:gd name="connsiteX0" fmla="*/ 0 w 2124308"/>
                  <a:gd name="connsiteY0" fmla="*/ 507380 h 998034"/>
                  <a:gd name="connsiteX1" fmla="*/ 323386 w 2124308"/>
                  <a:gd name="connsiteY1" fmla="*/ 802887 h 998034"/>
                  <a:gd name="connsiteX2" fmla="*/ 546410 w 2124308"/>
                  <a:gd name="connsiteY2" fmla="*/ 635619 h 998034"/>
                  <a:gd name="connsiteX3" fmla="*/ 858644 w 2124308"/>
                  <a:gd name="connsiteY3" fmla="*/ 44604 h 998034"/>
                  <a:gd name="connsiteX4" fmla="*/ 1371600 w 2124308"/>
                  <a:gd name="connsiteY4" fmla="*/ 998034 h 998034"/>
                  <a:gd name="connsiteX5" fmla="*/ 1622503 w 2124308"/>
                  <a:gd name="connsiteY5" fmla="*/ 223024 h 998034"/>
                  <a:gd name="connsiteX6" fmla="*/ 2124308 w 2124308"/>
                  <a:gd name="connsiteY6" fmla="*/ 0 h 998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4308" h="998034">
                    <a:moveTo>
                      <a:pt x="0" y="507380"/>
                    </a:moveTo>
                    <a:lnTo>
                      <a:pt x="323386" y="802887"/>
                    </a:lnTo>
                    <a:lnTo>
                      <a:pt x="546410" y="635619"/>
                    </a:lnTo>
                    <a:lnTo>
                      <a:pt x="858644" y="44604"/>
                    </a:lnTo>
                    <a:lnTo>
                      <a:pt x="1371600" y="998034"/>
                    </a:lnTo>
                    <a:lnTo>
                      <a:pt x="1622503" y="223024"/>
                    </a:lnTo>
                    <a:lnTo>
                      <a:pt x="2124308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latin typeface="Avenir Next Regular"/>
                  <a:cs typeface="Avenir Next Regular"/>
                </a:endParaRPr>
              </a:p>
            </p:txBody>
          </p:sp>
        </p:grpSp>
        <p:sp>
          <p:nvSpPr>
            <p:cNvPr id="16" name="TextBox 28"/>
            <p:cNvSpPr txBox="1"/>
            <p:nvPr/>
          </p:nvSpPr>
          <p:spPr>
            <a:xfrm>
              <a:off x="6779964" y="2543080"/>
              <a:ext cx="771959" cy="473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>
                  <a:latin typeface="Avenir Next Regular"/>
                  <a:ea typeface="Avenir Next" charset="0"/>
                  <a:cs typeface="Avenir Next Regular"/>
                </a:rPr>
                <a:t>time</a:t>
              </a:r>
              <a:endParaRPr lang="en-US" sz="1600" dirty="0">
                <a:latin typeface="Avenir Next Regular"/>
                <a:ea typeface="Avenir Next" charset="0"/>
                <a:cs typeface="Avenir Next Regular"/>
              </a:endParaRPr>
            </a:p>
          </p:txBody>
        </p:sp>
        <p:sp>
          <p:nvSpPr>
            <p:cNvPr id="17" name="TextBox 31"/>
            <p:cNvSpPr txBox="1"/>
            <p:nvPr/>
          </p:nvSpPr>
          <p:spPr>
            <a:xfrm>
              <a:off x="6685007" y="807177"/>
              <a:ext cx="1211433" cy="645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>
                  <a:solidFill>
                    <a:schemeClr val="accent2"/>
                  </a:solidFill>
                  <a:latin typeface="Avenir Next Regular"/>
                  <a:ea typeface="Avenir Next" charset="0"/>
                  <a:cs typeface="Avenir Next Regular"/>
                </a:rPr>
                <a:t>Workload</a:t>
              </a:r>
            </a:p>
            <a:p>
              <a:r>
                <a:rPr lang="en-US" sz="1200" b="1" dirty="0" smtClean="0">
                  <a:solidFill>
                    <a:schemeClr val="tx2"/>
                  </a:solidFill>
                  <a:latin typeface="Avenir Next Regular"/>
                  <a:ea typeface="Avenir Next" charset="0"/>
                  <a:cs typeface="Avenir Next Regular"/>
                </a:rPr>
                <a:t>Resources</a:t>
              </a:r>
              <a:endParaRPr lang="en-US" sz="1200" b="1" dirty="0">
                <a:solidFill>
                  <a:schemeClr val="tx2"/>
                </a:solidFill>
                <a:latin typeface="Avenir Next Regular"/>
                <a:ea typeface="Avenir Next" charset="0"/>
                <a:cs typeface="Avenir Next Regular"/>
              </a:endParaRPr>
            </a:p>
          </p:txBody>
        </p:sp>
      </p:grpSp>
      <p:sp>
        <p:nvSpPr>
          <p:cNvPr id="24" name="TextBox 2"/>
          <p:cNvSpPr txBox="1"/>
          <p:nvPr/>
        </p:nvSpPr>
        <p:spPr>
          <a:xfrm>
            <a:off x="747186" y="3640237"/>
            <a:ext cx="451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Re-scaling Flink jobs preserves</a:t>
            </a:r>
            <a:br>
              <a:rPr lang="en-US" sz="2000" dirty="0" smtClean="0">
                <a:latin typeface="Avenir Next Regular"/>
                <a:cs typeface="Avenir Next Regular"/>
              </a:rPr>
            </a:br>
            <a:r>
              <a:rPr lang="en-US" sz="2000" dirty="0" smtClean="0">
                <a:latin typeface="Avenir Next Demi Bold"/>
                <a:cs typeface="Avenir Next Demi Bold"/>
              </a:rPr>
              <a:t>exactly-once guarantees</a:t>
            </a:r>
            <a:endParaRPr lang="en-US" sz="1800" dirty="0">
              <a:latin typeface="Avenir Next Demi Bold"/>
              <a:cs typeface="Avenir Next Demi Bold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2544863" y="2100292"/>
            <a:ext cx="4054274" cy="15399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See talk</a:t>
            </a:r>
          </a:p>
          <a:p>
            <a:pPr algn="ctr"/>
            <a:r>
              <a:rPr lang="en-US" b="1" dirty="0">
                <a:latin typeface="Avenir Next Regular"/>
                <a:ea typeface="Segoe UI" panose="020B0502040204020203" pitchFamily="34" charset="0"/>
                <a:cs typeface="Avenir Next Regular"/>
              </a:rPr>
              <a:t>"Dynamic scaling: How Apache </a:t>
            </a:r>
            <a:r>
              <a:rPr lang="en-US" b="1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Flink</a:t>
            </a:r>
            <a:r>
              <a:rPr lang="en-US" b="1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 adapts </a:t>
            </a:r>
            <a:r>
              <a:rPr lang="en-US" b="1" dirty="0">
                <a:latin typeface="Avenir Next Regular"/>
                <a:ea typeface="Segoe UI" panose="020B0502040204020203" pitchFamily="34" charset="0"/>
                <a:cs typeface="Avenir Next Regular"/>
              </a:rPr>
              <a:t>to changing workloads"</a:t>
            </a: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(Tuesday, 14.45)</a:t>
            </a:r>
            <a:endParaRPr lang="en-US" dirty="0"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733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management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 descr="http://www.marcolotz.com/wp-content/uploads/2014/05/transparentHadoop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9345" y="2154223"/>
            <a:ext cx="847187" cy="6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profile_images/378800000152512466/d64b637225a3e671799940d5fe13c76b_400x400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408" y="2953372"/>
            <a:ext cx="681059" cy="6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pbs.twimg.com/profile_images/378800000124779041/fbbb494a7eef5f9278c6967b6072ca3e_400x400.png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1304" y="3875925"/>
            <a:ext cx="863266" cy="53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flink.apache.org/img/logo/png/200/flink_squirrel_200_color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7708" y="1360694"/>
            <a:ext cx="610457" cy="61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3/3e/EMC_Corporation_logo.svg/250px-EMC_Corporation_logo.svg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3903" y="4375250"/>
            <a:ext cx="1327785" cy="4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libaba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200" y="3875925"/>
            <a:ext cx="1072156" cy="4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"/>
          <p:cNvSpPr txBox="1"/>
          <p:nvPr/>
        </p:nvSpPr>
        <p:spPr>
          <a:xfrm>
            <a:off x="747186" y="1236787"/>
            <a:ext cx="682201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Series of improvements to seamlessly interoperate with various cluster managers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venir Next Regular"/>
                <a:cs typeface="Avenir Next Regular"/>
              </a:rPr>
              <a:t>YARN, </a:t>
            </a:r>
            <a:r>
              <a:rPr lang="en-US" dirty="0" err="1" smtClean="0">
                <a:latin typeface="Avenir Next Regular"/>
                <a:cs typeface="Avenir Next Regular"/>
              </a:rPr>
              <a:t>Mesos</a:t>
            </a:r>
            <a:r>
              <a:rPr lang="en-US" dirty="0" smtClean="0">
                <a:latin typeface="Avenir Next Regular"/>
                <a:cs typeface="Avenir Next Regular"/>
              </a:rPr>
              <a:t>, Docker, Standalone,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venir Next Regular"/>
                <a:cs typeface="Avenir Next Regular"/>
              </a:rPr>
              <a:t>Proper isolation of jobs, clean support for multi-job sessions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747186" y="2813497"/>
            <a:ext cx="5460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Dynamic acquire/release of resources</a:t>
            </a:r>
            <a:endParaRPr lang="en-US" sz="2000" dirty="0">
              <a:latin typeface="Avenir Next Regular"/>
              <a:cs typeface="Avenir Next Regular"/>
            </a:endParaRPr>
          </a:p>
          <a:p>
            <a:r>
              <a:rPr lang="en-US" sz="2000" dirty="0" smtClean="0">
                <a:latin typeface="Avenir Next Regular"/>
                <a:cs typeface="Avenir Next Regular"/>
              </a:rPr>
              <a:t>Using mixed container sizes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701466" y="3948515"/>
            <a:ext cx="1472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Driven by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701466" y="4442521"/>
            <a:ext cx="466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err="1" smtClean="0">
                <a:latin typeface="Avenir Next Regular"/>
                <a:cs typeface="Avenir Next Regular"/>
              </a:rPr>
              <a:t>Mesos</a:t>
            </a:r>
            <a:r>
              <a:rPr lang="en-US" sz="2000" dirty="0" smtClean="0">
                <a:latin typeface="Avenir Next Regular"/>
                <a:cs typeface="Avenir Next Regular"/>
              </a:rPr>
              <a:t> integration contributed by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3166065" y="3948515"/>
            <a:ext cx="67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and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pic>
        <p:nvPicPr>
          <p:cNvPr id="15" name="Picture 4" descr="dataartisans-logo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18" b="22168"/>
          <a:stretch/>
        </p:blipFill>
        <p:spPr bwMode="auto">
          <a:xfrm>
            <a:off x="3836199" y="3948515"/>
            <a:ext cx="1690900" cy="3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17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management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 descr="http://www.marcolotz.com/wp-content/uploads/2014/05/transparentHadoop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9345" y="2154223"/>
            <a:ext cx="847187" cy="6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profile_images/378800000152512466/d64b637225a3e671799940d5fe13c76b_400x400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408" y="2953372"/>
            <a:ext cx="681059" cy="6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pbs.twimg.com/profile_images/378800000124779041/fbbb494a7eef5f9278c6967b6072ca3e_400x400.png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1304" y="3875925"/>
            <a:ext cx="863266" cy="53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flink.apache.org/img/logo/png/200/flink_squirrel_200_color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7708" y="1360694"/>
            <a:ext cx="610457" cy="61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"/>
          <p:cNvSpPr txBox="1"/>
          <p:nvPr/>
        </p:nvSpPr>
        <p:spPr>
          <a:xfrm>
            <a:off x="747186" y="1236787"/>
            <a:ext cx="682201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Series of improvements to seamlessly interoperate with various cluster managers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venir Next Regular"/>
                <a:cs typeface="Avenir Next Regular"/>
              </a:rPr>
              <a:t>YARN, </a:t>
            </a:r>
            <a:r>
              <a:rPr lang="en-US" dirty="0" err="1" smtClean="0">
                <a:latin typeface="Avenir Next Regular"/>
                <a:cs typeface="Avenir Next Regular"/>
              </a:rPr>
              <a:t>Mesos</a:t>
            </a:r>
            <a:r>
              <a:rPr lang="en-US" dirty="0" smtClean="0">
                <a:latin typeface="Avenir Next Regular"/>
                <a:cs typeface="Avenir Next Regular"/>
              </a:rPr>
              <a:t>, Docker, Standalone,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venir Next Regular"/>
                <a:cs typeface="Avenir Next Regular"/>
              </a:rPr>
              <a:t>Proper isolation of jobs, clean support for multi-job sessions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747186" y="2813497"/>
            <a:ext cx="5460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Dynamic acquire/release of resources</a:t>
            </a:r>
            <a:endParaRPr lang="en-US" sz="2000" dirty="0">
              <a:latin typeface="Avenir Next Regular"/>
              <a:cs typeface="Avenir Next Regular"/>
            </a:endParaRPr>
          </a:p>
          <a:p>
            <a:r>
              <a:rPr lang="en-US" sz="2000" dirty="0" smtClean="0">
                <a:latin typeface="Avenir Next Regular"/>
                <a:cs typeface="Avenir Next Regular"/>
              </a:rPr>
              <a:t>Using mixed container sizes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701466" y="3948515"/>
            <a:ext cx="1472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Driven by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701466" y="4442521"/>
            <a:ext cx="466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err="1" smtClean="0">
                <a:latin typeface="Avenir Next Regular"/>
                <a:cs typeface="Avenir Next Regular"/>
              </a:rPr>
              <a:t>Mesos</a:t>
            </a:r>
            <a:r>
              <a:rPr lang="en-US" sz="2000" dirty="0" smtClean="0">
                <a:latin typeface="Avenir Next Regular"/>
                <a:cs typeface="Avenir Next Regular"/>
              </a:rPr>
              <a:t> integration contributed by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3166065" y="3948515"/>
            <a:ext cx="67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 smtClean="0">
                <a:latin typeface="Avenir Next Regular"/>
                <a:cs typeface="Avenir Next Regular"/>
              </a:rPr>
              <a:t>and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6" name="Abgerundetes Rechteck 15"/>
          <p:cNvSpPr/>
          <p:nvPr/>
        </p:nvSpPr>
        <p:spPr>
          <a:xfrm>
            <a:off x="5006371" y="2308818"/>
            <a:ext cx="3365202" cy="11343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See talk</a:t>
            </a:r>
          </a:p>
          <a:p>
            <a:pPr algn="ctr"/>
            <a:r>
              <a:rPr lang="en-US" b="1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"Introducing Flink on </a:t>
            </a:r>
            <a:r>
              <a:rPr lang="en-US" b="1" dirty="0" err="1" smtClean="0">
                <a:latin typeface="Avenir Next Regular"/>
                <a:ea typeface="Segoe UI" panose="020B0502040204020203" pitchFamily="34" charset="0"/>
                <a:cs typeface="Avenir Next Regular"/>
              </a:rPr>
              <a:t>Mesos</a:t>
            </a:r>
            <a:r>
              <a:rPr lang="en-US" b="1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"</a:t>
            </a: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(Tuesday, 11.30)</a:t>
            </a:r>
            <a:endParaRPr lang="en-US" dirty="0"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868246" y="2308818"/>
            <a:ext cx="3365202" cy="11343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See talk</a:t>
            </a:r>
          </a:p>
          <a:p>
            <a:pPr algn="ctr"/>
            <a:r>
              <a:rPr lang="en-US" b="1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"Running Flink Everywhere"</a:t>
            </a: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(Monday, 16.45)</a:t>
            </a:r>
            <a:endParaRPr lang="en-US" dirty="0"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  <p:pic>
        <p:nvPicPr>
          <p:cNvPr id="18" name="Picture 6" descr="Alibaba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200" y="3875925"/>
            <a:ext cx="1072156" cy="4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ataartisans-logo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18" b="22168"/>
          <a:stretch/>
        </p:blipFill>
        <p:spPr bwMode="auto">
          <a:xfrm>
            <a:off x="3836199" y="3948515"/>
            <a:ext cx="1690900" cy="3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upload.wikimedia.org/wikipedia/commons/thumb/3/3e/EMC_Corporation_logo.svg/250px-EMC_Corporation_logo.sv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3903" y="4375250"/>
            <a:ext cx="1327785" cy="4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1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 SQL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747186" y="1267370"/>
            <a:ext cx="758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Regular"/>
                <a:cs typeface="Avenir Next Regular"/>
              </a:rPr>
              <a:t>SQL is the standard high-level query </a:t>
            </a:r>
            <a:r>
              <a:rPr lang="en-US" sz="2400" dirty="0" smtClean="0">
                <a:latin typeface="Avenir Next Regular"/>
                <a:cs typeface="Avenir Next Regular"/>
              </a:rPr>
              <a:t>language</a:t>
            </a:r>
          </a:p>
          <a:p>
            <a:r>
              <a:rPr lang="en-US" sz="2400" dirty="0" smtClean="0">
                <a:latin typeface="Avenir Next Regular"/>
                <a:cs typeface="Avenir Next Regular"/>
              </a:rPr>
              <a:t>A natural way to open up streaming to more people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747186" y="2363170"/>
            <a:ext cx="6822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Problem: There is no Streaming SQL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venir Next Regular"/>
                <a:cs typeface="Avenir Next Regular"/>
              </a:rPr>
              <a:t>At least beyond the basic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venir Next Regular"/>
                <a:cs typeface="Avenir Next Regular"/>
              </a:rPr>
              <a:t>Challenging: Incorporate windows and time semantics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747186" y="3663417"/>
            <a:ext cx="6822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Flink community working with</a:t>
            </a:r>
            <a:br>
              <a:rPr lang="en-US" sz="2400" dirty="0" smtClean="0">
                <a:latin typeface="Avenir Next Regular"/>
                <a:cs typeface="Avenir Next Regular"/>
              </a:rPr>
            </a:br>
            <a:r>
              <a:rPr lang="en-US" sz="2400" dirty="0">
                <a:latin typeface="Avenir Next Regular"/>
                <a:cs typeface="Avenir Next Regular"/>
              </a:rPr>
              <a:t>Apache Calcite </a:t>
            </a:r>
            <a:r>
              <a:rPr lang="en-US" sz="2400" dirty="0" smtClean="0">
                <a:latin typeface="Avenir Next Regular"/>
                <a:cs typeface="Avenir Next Regular"/>
              </a:rPr>
              <a:t>to draft a new model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pic>
        <p:nvPicPr>
          <p:cNvPr id="1026" name="Picture 2" descr="Calcite 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4001" y="3637812"/>
            <a:ext cx="1382799" cy="8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4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 SQL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747186" y="1267370"/>
            <a:ext cx="758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Regular"/>
                <a:cs typeface="Avenir Next Regular"/>
              </a:rPr>
              <a:t>SQL is the standard high-level query </a:t>
            </a:r>
            <a:r>
              <a:rPr lang="en-US" sz="2400" dirty="0" smtClean="0">
                <a:latin typeface="Avenir Next Regular"/>
                <a:cs typeface="Avenir Next Regular"/>
              </a:rPr>
              <a:t>language</a:t>
            </a:r>
          </a:p>
          <a:p>
            <a:r>
              <a:rPr lang="en-US" sz="2400" dirty="0" smtClean="0">
                <a:latin typeface="Avenir Next Regular"/>
                <a:cs typeface="Avenir Next Regular"/>
              </a:rPr>
              <a:t>A natural way to open up streaming to more people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747186" y="3663417"/>
            <a:ext cx="6822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Flink community working with users and with</a:t>
            </a:r>
            <a:br>
              <a:rPr lang="en-US" sz="2400" dirty="0" smtClean="0">
                <a:latin typeface="Avenir Next Regular"/>
                <a:cs typeface="Avenir Next Regular"/>
              </a:rPr>
            </a:br>
            <a:r>
              <a:rPr lang="en-US" sz="2400" dirty="0">
                <a:latin typeface="Avenir Next Regular"/>
                <a:cs typeface="Avenir Next Regular"/>
              </a:rPr>
              <a:t>Apache Calcite </a:t>
            </a:r>
            <a:r>
              <a:rPr lang="en-US" sz="2400" dirty="0" smtClean="0">
                <a:latin typeface="Avenir Next Regular"/>
                <a:cs typeface="Avenir Next Regular"/>
              </a:rPr>
              <a:t>to draft a new model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pic>
        <p:nvPicPr>
          <p:cNvPr id="12" name="Picture 2" descr="Calcite 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4001" y="3637812"/>
            <a:ext cx="1382799" cy="8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"/>
          <p:cNvSpPr txBox="1"/>
          <p:nvPr/>
        </p:nvSpPr>
        <p:spPr>
          <a:xfrm>
            <a:off x="747186" y="2363170"/>
            <a:ext cx="6822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Problem: There is no Streaming SQL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venir Next Regular"/>
                <a:cs typeface="Avenir Next Regular"/>
              </a:rPr>
              <a:t>At least beyond the basic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venir Next Regular"/>
                <a:cs typeface="Avenir Next Regular"/>
              </a:rPr>
              <a:t>Challenging: Incorporate windows and time semantics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885518" y="1941460"/>
            <a:ext cx="3365202" cy="134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See talk</a:t>
            </a:r>
          </a:p>
          <a:p>
            <a:pPr algn="ctr"/>
            <a:r>
              <a:rPr lang="en-US" b="1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"Streaming SQL"</a:t>
            </a: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(Monday, 11:00)</a:t>
            </a:r>
            <a:endParaRPr lang="en-US" dirty="0"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679038" y="1941460"/>
            <a:ext cx="3365202" cy="134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See talk</a:t>
            </a:r>
          </a:p>
          <a:p>
            <a:pPr algn="ctr"/>
            <a:r>
              <a:rPr lang="en-US" b="1" dirty="0">
                <a:latin typeface="Avenir Next Regular"/>
                <a:ea typeface="Segoe UI" panose="020B0502040204020203" pitchFamily="34" charset="0"/>
                <a:cs typeface="Avenir Next Regular"/>
              </a:rPr>
              <a:t>"Taking a look under the hood of Apache Flink’s relational APIs"</a:t>
            </a: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dirty="0" smtClean="0">
                <a:latin typeface="Avenir Next Regular"/>
                <a:ea typeface="Segoe UI" panose="020B0502040204020203" pitchFamily="34" charset="0"/>
                <a:cs typeface="Avenir Next Regular"/>
              </a:rPr>
              <a:t>(Monday, 16.45)</a:t>
            </a:r>
            <a:endParaRPr lang="en-US" dirty="0"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539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further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9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and batch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15354" y="1244084"/>
            <a:ext cx="5966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The separation of batch and streaming … 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93077" y="2235500"/>
            <a:ext cx="2738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… is quite artificial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93077" y="1739792"/>
            <a:ext cx="805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… has been largely technology driven (not by use cases)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15354" y="3958792"/>
            <a:ext cx="792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In fact – several talks here are about batch processing…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15354" y="3164789"/>
            <a:ext cx="8256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People are approaching Flink for batch processing as well </a:t>
            </a:r>
            <a:endParaRPr lang="en-US" sz="2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641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84" y="247475"/>
            <a:ext cx="8298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A big thanks to our sponsors!</a:t>
            </a:r>
            <a:endParaRPr lang="en-US" sz="32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69" y="1256660"/>
            <a:ext cx="2379118" cy="1003905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576" y="1257015"/>
            <a:ext cx="1513551" cy="100355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87" y="1256660"/>
            <a:ext cx="1636703" cy="1007202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60" y="2703370"/>
            <a:ext cx="2829949" cy="666230"/>
          </a:xfrm>
          <a:prstGeom prst="rect">
            <a:avLst/>
          </a:prstGeom>
        </p:spPr>
      </p:pic>
      <p:pic>
        <p:nvPicPr>
          <p:cNvPr id="10" name="Picture 9" descr="600x400_MapR_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1" y="3907441"/>
            <a:ext cx="2306729" cy="768910"/>
          </a:xfrm>
          <a:prstGeom prst="rect">
            <a:avLst/>
          </a:prstGeom>
        </p:spPr>
      </p:pic>
      <p:pic>
        <p:nvPicPr>
          <p:cNvPr id="11" name="Picture 10" descr="NY_small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21" y="3907441"/>
            <a:ext cx="3220627" cy="742080"/>
          </a:xfrm>
          <a:prstGeom prst="rect">
            <a:avLst/>
          </a:prstGeom>
        </p:spPr>
      </p:pic>
      <p:pic>
        <p:nvPicPr>
          <p:cNvPr id="12" name="Picture 11" descr="um-logofinal-e14721584554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05" y="3888002"/>
            <a:ext cx="893284" cy="7322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43406" y="2455920"/>
            <a:ext cx="8475006" cy="0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43406" y="3684000"/>
            <a:ext cx="8475006" cy="0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8343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and batch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3" name="Pfeil nach rechts 32"/>
          <p:cNvSpPr/>
          <p:nvPr/>
        </p:nvSpPr>
        <p:spPr>
          <a:xfrm>
            <a:off x="403327" y="1619465"/>
            <a:ext cx="8219415" cy="1052514"/>
          </a:xfrm>
          <a:prstGeom prst="rightArrow">
            <a:avLst>
              <a:gd name="adj1" fmla="val 61478"/>
              <a:gd name="adj2" fmla="val 50000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Pfeil nach rechts 49"/>
          <p:cNvSpPr/>
          <p:nvPr/>
        </p:nvSpPr>
        <p:spPr>
          <a:xfrm>
            <a:off x="403327" y="2803344"/>
            <a:ext cx="8219415" cy="1052514"/>
          </a:xfrm>
          <a:prstGeom prst="rightArrow">
            <a:avLst>
              <a:gd name="adj1" fmla="val 61478"/>
              <a:gd name="adj2" fmla="val 50000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" name="Gruppieren 5"/>
          <p:cNvGrpSpPr/>
          <p:nvPr/>
        </p:nvGrpSpPr>
        <p:grpSpPr>
          <a:xfrm rot="10800000" flipH="1" flipV="1">
            <a:off x="946106" y="3046083"/>
            <a:ext cx="7048697" cy="567036"/>
            <a:chOff x="1027897" y="2926185"/>
            <a:chExt cx="9023870" cy="747423"/>
          </a:xfrm>
        </p:grpSpPr>
        <p:sp>
          <p:nvSpPr>
            <p:cNvPr id="25" name="Gefaltete Ecke 24"/>
            <p:cNvSpPr/>
            <p:nvPr/>
          </p:nvSpPr>
          <p:spPr>
            <a:xfrm>
              <a:off x="1027897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 smtClean="0"/>
                <a:t>2016-3-1</a:t>
              </a:r>
              <a:r>
                <a:rPr lang="en-US" sz="1100" dirty="0"/>
                <a:t/>
              </a:r>
              <a:br>
                <a:rPr lang="en-US" sz="1100" dirty="0"/>
              </a:br>
              <a:r>
                <a:rPr lang="en-US" sz="1100" dirty="0"/>
                <a:t>12:00 am</a:t>
              </a:r>
            </a:p>
          </p:txBody>
        </p:sp>
        <p:sp>
          <p:nvSpPr>
            <p:cNvPr id="26" name="Gefaltete Ecke 25"/>
            <p:cNvSpPr/>
            <p:nvPr/>
          </p:nvSpPr>
          <p:spPr>
            <a:xfrm>
              <a:off x="1958200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 smtClean="0"/>
                <a:t>2016-3-1</a:t>
              </a:r>
              <a:r>
                <a:rPr lang="en-US" sz="1100" dirty="0"/>
                <a:t/>
              </a:r>
              <a:br>
                <a:rPr lang="en-US" sz="1100" dirty="0"/>
              </a:br>
              <a:r>
                <a:rPr lang="en-US" sz="1100" dirty="0"/>
                <a:t>1:00 am</a:t>
              </a:r>
            </a:p>
          </p:txBody>
        </p:sp>
        <p:sp>
          <p:nvSpPr>
            <p:cNvPr id="27" name="Gefaltete Ecke 26"/>
            <p:cNvSpPr/>
            <p:nvPr/>
          </p:nvSpPr>
          <p:spPr>
            <a:xfrm>
              <a:off x="2888501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</a:t>
              </a:r>
              <a:br>
                <a:rPr lang="en-US" sz="1100" dirty="0"/>
              </a:br>
              <a:r>
                <a:rPr lang="en-US" sz="1100" dirty="0"/>
                <a:t>2:00 am</a:t>
              </a:r>
            </a:p>
          </p:txBody>
        </p:sp>
        <p:sp>
          <p:nvSpPr>
            <p:cNvPr id="28" name="Gefaltete Ecke 27"/>
            <p:cNvSpPr/>
            <p:nvPr/>
          </p:nvSpPr>
          <p:spPr>
            <a:xfrm>
              <a:off x="5521374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2016-3-11</a:t>
              </a:r>
              <a:br>
                <a:rPr lang="en-US" sz="1100" dirty="0"/>
              </a:br>
              <a:r>
                <a:rPr lang="en-US" sz="1100" dirty="0"/>
                <a:t>11:00pm</a:t>
              </a:r>
            </a:p>
          </p:txBody>
        </p:sp>
        <p:sp>
          <p:nvSpPr>
            <p:cNvPr id="29" name="Gefaltete Ecke 28"/>
            <p:cNvSpPr/>
            <p:nvPr/>
          </p:nvSpPr>
          <p:spPr>
            <a:xfrm>
              <a:off x="6451676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12:00am</a:t>
              </a:r>
            </a:p>
          </p:txBody>
        </p:sp>
        <p:sp>
          <p:nvSpPr>
            <p:cNvPr id="30" name="Gefaltete Ecke 29"/>
            <p:cNvSpPr/>
            <p:nvPr/>
          </p:nvSpPr>
          <p:spPr>
            <a:xfrm>
              <a:off x="7381978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1:00am</a:t>
              </a:r>
            </a:p>
          </p:txBody>
        </p:sp>
        <p:sp>
          <p:nvSpPr>
            <p:cNvPr id="32" name="Gefaltete Ecke 31"/>
            <p:cNvSpPr/>
            <p:nvPr/>
          </p:nvSpPr>
          <p:spPr>
            <a:xfrm>
              <a:off x="4591072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2016-3-11</a:t>
              </a:r>
              <a:br>
                <a:rPr lang="en-US" sz="1100" dirty="0"/>
              </a:br>
              <a:r>
                <a:rPr lang="en-US" sz="1100" dirty="0"/>
                <a:t>10:00pm</a:t>
              </a:r>
            </a:p>
          </p:txBody>
        </p:sp>
        <p:sp>
          <p:nvSpPr>
            <p:cNvPr id="73" name="Gefaltete Ecke 72"/>
            <p:cNvSpPr/>
            <p:nvPr/>
          </p:nvSpPr>
          <p:spPr>
            <a:xfrm>
              <a:off x="8326133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2:00am</a:t>
              </a:r>
            </a:p>
          </p:txBody>
        </p:sp>
        <p:sp>
          <p:nvSpPr>
            <p:cNvPr id="81" name="Gefaltete Ecke 80"/>
            <p:cNvSpPr/>
            <p:nvPr/>
          </p:nvSpPr>
          <p:spPr>
            <a:xfrm>
              <a:off x="9256636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3:00am</a:t>
              </a:r>
            </a:p>
          </p:txBody>
        </p:sp>
      </p:grpSp>
      <p:sp>
        <p:nvSpPr>
          <p:cNvPr id="4" name="Textfeld 3"/>
          <p:cNvSpPr txBox="1"/>
          <p:nvPr/>
        </p:nvSpPr>
        <p:spPr>
          <a:xfrm>
            <a:off x="3223244" y="31132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Can 36"/>
          <p:cNvSpPr/>
          <p:nvPr/>
        </p:nvSpPr>
        <p:spPr>
          <a:xfrm rot="5400000">
            <a:off x="4180333" y="-1275432"/>
            <a:ext cx="250977" cy="6560112"/>
          </a:xfrm>
          <a:prstGeom prst="can">
            <a:avLst>
              <a:gd name="adj" fmla="val 510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6" name="Can 36"/>
          <p:cNvSpPr/>
          <p:nvPr/>
        </p:nvSpPr>
        <p:spPr>
          <a:xfrm rot="5400000">
            <a:off x="4180333" y="-997846"/>
            <a:ext cx="250977" cy="6560112"/>
          </a:xfrm>
          <a:prstGeom prst="can">
            <a:avLst>
              <a:gd name="adj" fmla="val 510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hortonworks.com/wp-content/uploads/2014/08/kafka-logo-wi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669" y="1859421"/>
            <a:ext cx="565596" cy="2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hortonworks.com/wp-content/uploads/2014/08/kafka-logo-wi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669" y="2156721"/>
            <a:ext cx="565596" cy="2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691266" y="1868503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partition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691266" y="2146089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partition</a:t>
            </a:r>
          </a:p>
        </p:txBody>
      </p:sp>
      <p:sp>
        <p:nvSpPr>
          <p:cNvPr id="14" name="Rechteck 13"/>
          <p:cNvSpPr/>
          <p:nvPr/>
        </p:nvSpPr>
        <p:spPr>
          <a:xfrm>
            <a:off x="7265970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>
            <a:off x="7045804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/>
          <p:cNvSpPr/>
          <p:nvPr/>
        </p:nvSpPr>
        <p:spPr>
          <a:xfrm>
            <a:off x="6747538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6474199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6239636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5739861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5519695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5221429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4948090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4713527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4455708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235542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3937276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3663937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3429374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>
            <a:off x="3574837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hteck 58"/>
          <p:cNvSpPr/>
          <p:nvPr/>
        </p:nvSpPr>
        <p:spPr>
          <a:xfrm>
            <a:off x="3354671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hteck 59"/>
          <p:cNvSpPr/>
          <p:nvPr/>
        </p:nvSpPr>
        <p:spPr>
          <a:xfrm>
            <a:off x="3056405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hteck 60"/>
          <p:cNvSpPr/>
          <p:nvPr/>
        </p:nvSpPr>
        <p:spPr>
          <a:xfrm>
            <a:off x="2783066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hteck 61"/>
          <p:cNvSpPr/>
          <p:nvPr/>
        </p:nvSpPr>
        <p:spPr>
          <a:xfrm>
            <a:off x="2548503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/>
          <p:cNvSpPr/>
          <p:nvPr/>
        </p:nvSpPr>
        <p:spPr>
          <a:xfrm>
            <a:off x="5497612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hteck 63"/>
          <p:cNvSpPr/>
          <p:nvPr/>
        </p:nvSpPr>
        <p:spPr>
          <a:xfrm>
            <a:off x="5909464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hteck 64"/>
          <p:cNvSpPr/>
          <p:nvPr/>
        </p:nvSpPr>
        <p:spPr>
          <a:xfrm>
            <a:off x="6126691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hteck 65"/>
          <p:cNvSpPr/>
          <p:nvPr/>
        </p:nvSpPr>
        <p:spPr>
          <a:xfrm>
            <a:off x="6392010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/>
          <p:cNvSpPr/>
          <p:nvPr/>
        </p:nvSpPr>
        <p:spPr>
          <a:xfrm>
            <a:off x="6759384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6985740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7218298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>
            <a:off x="5243411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>
            <a:off x="5023245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hteck 75"/>
          <p:cNvSpPr/>
          <p:nvPr/>
        </p:nvSpPr>
        <p:spPr>
          <a:xfrm>
            <a:off x="4724979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hteck 76"/>
          <p:cNvSpPr/>
          <p:nvPr/>
        </p:nvSpPr>
        <p:spPr>
          <a:xfrm>
            <a:off x="4442104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hteck 77"/>
          <p:cNvSpPr/>
          <p:nvPr/>
        </p:nvSpPr>
        <p:spPr>
          <a:xfrm>
            <a:off x="4221938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hteck 78"/>
          <p:cNvSpPr/>
          <p:nvPr/>
        </p:nvSpPr>
        <p:spPr>
          <a:xfrm>
            <a:off x="3923672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hteck 79"/>
          <p:cNvSpPr/>
          <p:nvPr/>
        </p:nvSpPr>
        <p:spPr>
          <a:xfrm>
            <a:off x="3176820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hteck 81"/>
          <p:cNvSpPr/>
          <p:nvPr/>
        </p:nvSpPr>
        <p:spPr>
          <a:xfrm>
            <a:off x="2919142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hteck 82"/>
          <p:cNvSpPr/>
          <p:nvPr/>
        </p:nvSpPr>
        <p:spPr>
          <a:xfrm>
            <a:off x="2645803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2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and batch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3" name="Pfeil nach rechts 32"/>
          <p:cNvSpPr/>
          <p:nvPr/>
        </p:nvSpPr>
        <p:spPr>
          <a:xfrm>
            <a:off x="403327" y="1619465"/>
            <a:ext cx="8219415" cy="1052514"/>
          </a:xfrm>
          <a:prstGeom prst="rightArrow">
            <a:avLst>
              <a:gd name="adj1" fmla="val 61478"/>
              <a:gd name="adj2" fmla="val 50000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Pfeil nach rechts 49"/>
          <p:cNvSpPr/>
          <p:nvPr/>
        </p:nvSpPr>
        <p:spPr>
          <a:xfrm>
            <a:off x="403327" y="2803344"/>
            <a:ext cx="8219415" cy="1052514"/>
          </a:xfrm>
          <a:prstGeom prst="rightArrow">
            <a:avLst>
              <a:gd name="adj1" fmla="val 61478"/>
              <a:gd name="adj2" fmla="val 50000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" name="Gruppieren 5"/>
          <p:cNvGrpSpPr/>
          <p:nvPr/>
        </p:nvGrpSpPr>
        <p:grpSpPr>
          <a:xfrm rot="10800000" flipH="1" flipV="1">
            <a:off x="946106" y="3046083"/>
            <a:ext cx="7048697" cy="567036"/>
            <a:chOff x="1027897" y="2926185"/>
            <a:chExt cx="9023870" cy="747423"/>
          </a:xfrm>
        </p:grpSpPr>
        <p:sp>
          <p:nvSpPr>
            <p:cNvPr id="25" name="Gefaltete Ecke 24"/>
            <p:cNvSpPr/>
            <p:nvPr/>
          </p:nvSpPr>
          <p:spPr>
            <a:xfrm>
              <a:off x="1027897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 smtClean="0"/>
                <a:t>2016-3-1</a:t>
              </a:r>
              <a:r>
                <a:rPr lang="en-US" sz="1100" dirty="0"/>
                <a:t/>
              </a:r>
              <a:br>
                <a:rPr lang="en-US" sz="1100" dirty="0"/>
              </a:br>
              <a:r>
                <a:rPr lang="en-US" sz="1100" dirty="0"/>
                <a:t>12:00 am</a:t>
              </a:r>
            </a:p>
          </p:txBody>
        </p:sp>
        <p:sp>
          <p:nvSpPr>
            <p:cNvPr id="26" name="Gefaltete Ecke 25"/>
            <p:cNvSpPr/>
            <p:nvPr/>
          </p:nvSpPr>
          <p:spPr>
            <a:xfrm>
              <a:off x="1958200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 smtClean="0"/>
                <a:t>2016-3-1</a:t>
              </a:r>
              <a:r>
                <a:rPr lang="en-US" sz="1100" dirty="0"/>
                <a:t/>
              </a:r>
              <a:br>
                <a:rPr lang="en-US" sz="1100" dirty="0"/>
              </a:br>
              <a:r>
                <a:rPr lang="en-US" sz="1100" dirty="0"/>
                <a:t>1:00 am</a:t>
              </a:r>
            </a:p>
          </p:txBody>
        </p:sp>
        <p:sp>
          <p:nvSpPr>
            <p:cNvPr id="27" name="Gefaltete Ecke 26"/>
            <p:cNvSpPr/>
            <p:nvPr/>
          </p:nvSpPr>
          <p:spPr>
            <a:xfrm>
              <a:off x="2888501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</a:t>
              </a:r>
              <a:br>
                <a:rPr lang="en-US" sz="1100" dirty="0"/>
              </a:br>
              <a:r>
                <a:rPr lang="en-US" sz="1100" dirty="0"/>
                <a:t>2:00 am</a:t>
              </a:r>
            </a:p>
          </p:txBody>
        </p:sp>
        <p:sp>
          <p:nvSpPr>
            <p:cNvPr id="28" name="Gefaltete Ecke 27"/>
            <p:cNvSpPr/>
            <p:nvPr/>
          </p:nvSpPr>
          <p:spPr>
            <a:xfrm>
              <a:off x="5521374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2016-3-11</a:t>
              </a:r>
              <a:br>
                <a:rPr lang="en-US" sz="1100" dirty="0"/>
              </a:br>
              <a:r>
                <a:rPr lang="en-US" sz="1100" dirty="0"/>
                <a:t>11:00pm</a:t>
              </a:r>
            </a:p>
          </p:txBody>
        </p:sp>
        <p:sp>
          <p:nvSpPr>
            <p:cNvPr id="29" name="Gefaltete Ecke 28"/>
            <p:cNvSpPr/>
            <p:nvPr/>
          </p:nvSpPr>
          <p:spPr>
            <a:xfrm>
              <a:off x="6451676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12:00am</a:t>
              </a:r>
            </a:p>
          </p:txBody>
        </p:sp>
        <p:sp>
          <p:nvSpPr>
            <p:cNvPr id="30" name="Gefaltete Ecke 29"/>
            <p:cNvSpPr/>
            <p:nvPr/>
          </p:nvSpPr>
          <p:spPr>
            <a:xfrm>
              <a:off x="7381978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1:00am</a:t>
              </a:r>
            </a:p>
          </p:txBody>
        </p:sp>
        <p:sp>
          <p:nvSpPr>
            <p:cNvPr id="32" name="Gefaltete Ecke 31"/>
            <p:cNvSpPr/>
            <p:nvPr/>
          </p:nvSpPr>
          <p:spPr>
            <a:xfrm>
              <a:off x="4591072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2016-3-11</a:t>
              </a:r>
              <a:br>
                <a:rPr lang="en-US" sz="1100" dirty="0"/>
              </a:br>
              <a:r>
                <a:rPr lang="en-US" sz="1100" dirty="0"/>
                <a:t>10:00pm</a:t>
              </a:r>
            </a:p>
          </p:txBody>
        </p:sp>
        <p:sp>
          <p:nvSpPr>
            <p:cNvPr id="73" name="Gefaltete Ecke 72"/>
            <p:cNvSpPr/>
            <p:nvPr/>
          </p:nvSpPr>
          <p:spPr>
            <a:xfrm>
              <a:off x="8326133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2:00am</a:t>
              </a:r>
            </a:p>
          </p:txBody>
        </p:sp>
        <p:sp>
          <p:nvSpPr>
            <p:cNvPr id="81" name="Gefaltete Ecke 80"/>
            <p:cNvSpPr/>
            <p:nvPr/>
          </p:nvSpPr>
          <p:spPr>
            <a:xfrm>
              <a:off x="9256636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3:00am</a:t>
              </a:r>
            </a:p>
          </p:txBody>
        </p:sp>
      </p:grpSp>
      <p:sp>
        <p:nvSpPr>
          <p:cNvPr id="4" name="Textfeld 3"/>
          <p:cNvSpPr txBox="1"/>
          <p:nvPr/>
        </p:nvSpPr>
        <p:spPr>
          <a:xfrm>
            <a:off x="3223244" y="31132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Can 36"/>
          <p:cNvSpPr/>
          <p:nvPr/>
        </p:nvSpPr>
        <p:spPr>
          <a:xfrm rot="5400000">
            <a:off x="4180333" y="-1275432"/>
            <a:ext cx="250977" cy="6560112"/>
          </a:xfrm>
          <a:prstGeom prst="can">
            <a:avLst>
              <a:gd name="adj" fmla="val 510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6" name="Can 36"/>
          <p:cNvSpPr/>
          <p:nvPr/>
        </p:nvSpPr>
        <p:spPr>
          <a:xfrm rot="5400000">
            <a:off x="4180333" y="-997846"/>
            <a:ext cx="250977" cy="6560112"/>
          </a:xfrm>
          <a:prstGeom prst="can">
            <a:avLst>
              <a:gd name="adj" fmla="val 510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hortonworks.com/wp-content/uploads/2014/08/kafka-logo-wi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669" y="1859421"/>
            <a:ext cx="565596" cy="2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hortonworks.com/wp-content/uploads/2014/08/kafka-logo-wi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669" y="2156721"/>
            <a:ext cx="565596" cy="2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691266" y="1868503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partition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691266" y="2146089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partition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881315" y="1018053"/>
            <a:ext cx="299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Stream (low latency)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265970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>
            <a:off x="7045804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/>
          <p:cNvSpPr/>
          <p:nvPr/>
        </p:nvSpPr>
        <p:spPr>
          <a:xfrm>
            <a:off x="6747538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6474199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6239636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5739861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5519695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5221429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4948090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4713527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4455708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235542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3937276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3663937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3429374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>
            <a:off x="3574837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hteck 58"/>
          <p:cNvSpPr/>
          <p:nvPr/>
        </p:nvSpPr>
        <p:spPr>
          <a:xfrm>
            <a:off x="3354671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hteck 59"/>
          <p:cNvSpPr/>
          <p:nvPr/>
        </p:nvSpPr>
        <p:spPr>
          <a:xfrm>
            <a:off x="3056405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hteck 60"/>
          <p:cNvSpPr/>
          <p:nvPr/>
        </p:nvSpPr>
        <p:spPr>
          <a:xfrm>
            <a:off x="2783066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hteck 61"/>
          <p:cNvSpPr/>
          <p:nvPr/>
        </p:nvSpPr>
        <p:spPr>
          <a:xfrm>
            <a:off x="2548503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/>
          <p:cNvSpPr/>
          <p:nvPr/>
        </p:nvSpPr>
        <p:spPr>
          <a:xfrm>
            <a:off x="5497612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hteck 63"/>
          <p:cNvSpPr/>
          <p:nvPr/>
        </p:nvSpPr>
        <p:spPr>
          <a:xfrm>
            <a:off x="5909464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hteck 64"/>
          <p:cNvSpPr/>
          <p:nvPr/>
        </p:nvSpPr>
        <p:spPr>
          <a:xfrm>
            <a:off x="6126691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hteck 65"/>
          <p:cNvSpPr/>
          <p:nvPr/>
        </p:nvSpPr>
        <p:spPr>
          <a:xfrm>
            <a:off x="6392010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/>
          <p:cNvSpPr/>
          <p:nvPr/>
        </p:nvSpPr>
        <p:spPr>
          <a:xfrm>
            <a:off x="6759384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6985740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7218298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>
            <a:off x="5243411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>
            <a:off x="5023245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hteck 75"/>
          <p:cNvSpPr/>
          <p:nvPr/>
        </p:nvSpPr>
        <p:spPr>
          <a:xfrm>
            <a:off x="4724979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hteck 76"/>
          <p:cNvSpPr/>
          <p:nvPr/>
        </p:nvSpPr>
        <p:spPr>
          <a:xfrm>
            <a:off x="4442104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hteck 77"/>
          <p:cNvSpPr/>
          <p:nvPr/>
        </p:nvSpPr>
        <p:spPr>
          <a:xfrm>
            <a:off x="4221938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hteck 78"/>
          <p:cNvSpPr/>
          <p:nvPr/>
        </p:nvSpPr>
        <p:spPr>
          <a:xfrm>
            <a:off x="3923672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hteck 79"/>
          <p:cNvSpPr/>
          <p:nvPr/>
        </p:nvSpPr>
        <p:spPr>
          <a:xfrm>
            <a:off x="3176820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hteck 81"/>
          <p:cNvSpPr/>
          <p:nvPr/>
        </p:nvSpPr>
        <p:spPr>
          <a:xfrm>
            <a:off x="2919142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hteck 82"/>
          <p:cNvSpPr/>
          <p:nvPr/>
        </p:nvSpPr>
        <p:spPr>
          <a:xfrm>
            <a:off x="2645803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feld 71"/>
          <p:cNvSpPr txBox="1"/>
          <p:nvPr/>
        </p:nvSpPr>
        <p:spPr>
          <a:xfrm>
            <a:off x="712858" y="4075614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Stream (high latency)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3176820" y="1538425"/>
            <a:ext cx="80661" cy="238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/>
          <p:cNvCxnSpPr/>
          <p:nvPr/>
        </p:nvCxnSpPr>
        <p:spPr>
          <a:xfrm flipV="1">
            <a:off x="2321758" y="3753935"/>
            <a:ext cx="152095" cy="313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07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and batch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3" name="Pfeil nach rechts 32"/>
          <p:cNvSpPr/>
          <p:nvPr/>
        </p:nvSpPr>
        <p:spPr>
          <a:xfrm>
            <a:off x="403327" y="1619465"/>
            <a:ext cx="8219415" cy="1052514"/>
          </a:xfrm>
          <a:prstGeom prst="rightArrow">
            <a:avLst>
              <a:gd name="adj1" fmla="val 61478"/>
              <a:gd name="adj2" fmla="val 50000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Pfeil nach rechts 49"/>
          <p:cNvSpPr/>
          <p:nvPr/>
        </p:nvSpPr>
        <p:spPr>
          <a:xfrm>
            <a:off x="403327" y="2803344"/>
            <a:ext cx="8219415" cy="1052514"/>
          </a:xfrm>
          <a:prstGeom prst="rightArrow">
            <a:avLst>
              <a:gd name="adj1" fmla="val 61478"/>
              <a:gd name="adj2" fmla="val 50000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" name="Gruppieren 5"/>
          <p:cNvGrpSpPr/>
          <p:nvPr/>
        </p:nvGrpSpPr>
        <p:grpSpPr>
          <a:xfrm rot="10800000" flipH="1" flipV="1">
            <a:off x="946106" y="3046083"/>
            <a:ext cx="7048697" cy="567036"/>
            <a:chOff x="1027897" y="2926185"/>
            <a:chExt cx="9023870" cy="747423"/>
          </a:xfrm>
        </p:grpSpPr>
        <p:sp>
          <p:nvSpPr>
            <p:cNvPr id="25" name="Gefaltete Ecke 24"/>
            <p:cNvSpPr/>
            <p:nvPr/>
          </p:nvSpPr>
          <p:spPr>
            <a:xfrm>
              <a:off x="1027897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 smtClean="0"/>
                <a:t>2016-3-1</a:t>
              </a:r>
              <a:r>
                <a:rPr lang="en-US" sz="1100" dirty="0"/>
                <a:t/>
              </a:r>
              <a:br>
                <a:rPr lang="en-US" sz="1100" dirty="0"/>
              </a:br>
              <a:r>
                <a:rPr lang="en-US" sz="1100" dirty="0"/>
                <a:t>12:00 am</a:t>
              </a:r>
            </a:p>
          </p:txBody>
        </p:sp>
        <p:sp>
          <p:nvSpPr>
            <p:cNvPr id="26" name="Gefaltete Ecke 25"/>
            <p:cNvSpPr/>
            <p:nvPr/>
          </p:nvSpPr>
          <p:spPr>
            <a:xfrm>
              <a:off x="1958200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 smtClean="0"/>
                <a:t>2016-3-1</a:t>
              </a:r>
              <a:r>
                <a:rPr lang="en-US" sz="1100" dirty="0"/>
                <a:t/>
              </a:r>
              <a:br>
                <a:rPr lang="en-US" sz="1100" dirty="0"/>
              </a:br>
              <a:r>
                <a:rPr lang="en-US" sz="1100" dirty="0"/>
                <a:t>1:00 am</a:t>
              </a:r>
            </a:p>
          </p:txBody>
        </p:sp>
        <p:sp>
          <p:nvSpPr>
            <p:cNvPr id="27" name="Gefaltete Ecke 26"/>
            <p:cNvSpPr/>
            <p:nvPr/>
          </p:nvSpPr>
          <p:spPr>
            <a:xfrm>
              <a:off x="2888501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</a:t>
              </a:r>
              <a:br>
                <a:rPr lang="en-US" sz="1100" dirty="0"/>
              </a:br>
              <a:r>
                <a:rPr lang="en-US" sz="1100" dirty="0"/>
                <a:t>2:00 am</a:t>
              </a:r>
            </a:p>
          </p:txBody>
        </p:sp>
        <p:sp>
          <p:nvSpPr>
            <p:cNvPr id="28" name="Gefaltete Ecke 27"/>
            <p:cNvSpPr/>
            <p:nvPr/>
          </p:nvSpPr>
          <p:spPr>
            <a:xfrm>
              <a:off x="5521374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2016-3-11</a:t>
              </a:r>
              <a:br>
                <a:rPr lang="en-US" sz="1100" dirty="0"/>
              </a:br>
              <a:r>
                <a:rPr lang="en-US" sz="1100" dirty="0"/>
                <a:t>11:00pm</a:t>
              </a:r>
            </a:p>
          </p:txBody>
        </p:sp>
        <p:sp>
          <p:nvSpPr>
            <p:cNvPr id="29" name="Gefaltete Ecke 28"/>
            <p:cNvSpPr/>
            <p:nvPr/>
          </p:nvSpPr>
          <p:spPr>
            <a:xfrm>
              <a:off x="6451676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12:00am</a:t>
              </a:r>
            </a:p>
          </p:txBody>
        </p:sp>
        <p:sp>
          <p:nvSpPr>
            <p:cNvPr id="30" name="Gefaltete Ecke 29"/>
            <p:cNvSpPr/>
            <p:nvPr/>
          </p:nvSpPr>
          <p:spPr>
            <a:xfrm>
              <a:off x="7381978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1:00am</a:t>
              </a:r>
            </a:p>
          </p:txBody>
        </p:sp>
        <p:sp>
          <p:nvSpPr>
            <p:cNvPr id="32" name="Gefaltete Ecke 31"/>
            <p:cNvSpPr/>
            <p:nvPr/>
          </p:nvSpPr>
          <p:spPr>
            <a:xfrm>
              <a:off x="4591072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2016-3-11</a:t>
              </a:r>
              <a:br>
                <a:rPr lang="en-US" sz="1100" dirty="0"/>
              </a:br>
              <a:r>
                <a:rPr lang="en-US" sz="1100" dirty="0"/>
                <a:t>10:00pm</a:t>
              </a:r>
            </a:p>
          </p:txBody>
        </p:sp>
        <p:sp>
          <p:nvSpPr>
            <p:cNvPr id="73" name="Gefaltete Ecke 72"/>
            <p:cNvSpPr/>
            <p:nvPr/>
          </p:nvSpPr>
          <p:spPr>
            <a:xfrm>
              <a:off x="8326133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2:00am</a:t>
              </a:r>
            </a:p>
          </p:txBody>
        </p:sp>
        <p:sp>
          <p:nvSpPr>
            <p:cNvPr id="81" name="Gefaltete Ecke 80"/>
            <p:cNvSpPr/>
            <p:nvPr/>
          </p:nvSpPr>
          <p:spPr>
            <a:xfrm>
              <a:off x="9256636" y="2926185"/>
              <a:ext cx="795131" cy="747423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100" dirty="0"/>
                <a:t>2016-3-12</a:t>
              </a:r>
              <a:br>
                <a:rPr lang="en-US" sz="1100" dirty="0"/>
              </a:br>
              <a:r>
                <a:rPr lang="en-US" sz="1100" dirty="0"/>
                <a:t>3:00am</a:t>
              </a:r>
            </a:p>
          </p:txBody>
        </p:sp>
      </p:grpSp>
      <p:sp>
        <p:nvSpPr>
          <p:cNvPr id="4" name="Textfeld 3"/>
          <p:cNvSpPr txBox="1"/>
          <p:nvPr/>
        </p:nvSpPr>
        <p:spPr>
          <a:xfrm>
            <a:off x="3223244" y="31132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Can 36"/>
          <p:cNvSpPr/>
          <p:nvPr/>
        </p:nvSpPr>
        <p:spPr>
          <a:xfrm rot="5400000">
            <a:off x="4180333" y="-1275432"/>
            <a:ext cx="250977" cy="6560112"/>
          </a:xfrm>
          <a:prstGeom prst="can">
            <a:avLst>
              <a:gd name="adj" fmla="val 510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6" name="Can 36"/>
          <p:cNvSpPr/>
          <p:nvPr/>
        </p:nvSpPr>
        <p:spPr>
          <a:xfrm rot="5400000">
            <a:off x="4180333" y="-997846"/>
            <a:ext cx="250977" cy="6560112"/>
          </a:xfrm>
          <a:prstGeom prst="can">
            <a:avLst>
              <a:gd name="adj" fmla="val 510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hortonworks.com/wp-content/uploads/2014/08/kafka-logo-wi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669" y="1859421"/>
            <a:ext cx="565596" cy="2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hortonworks.com/wp-content/uploads/2014/08/kafka-logo-wi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669" y="2156721"/>
            <a:ext cx="565596" cy="2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691266" y="1868503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partition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691266" y="2146089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partition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881315" y="1018053"/>
            <a:ext cx="299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Stream (low latency)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265970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>
            <a:off x="7045804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/>
          <p:cNvSpPr/>
          <p:nvPr/>
        </p:nvSpPr>
        <p:spPr>
          <a:xfrm>
            <a:off x="6747538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/>
          <p:cNvSpPr/>
          <p:nvPr/>
        </p:nvSpPr>
        <p:spPr>
          <a:xfrm>
            <a:off x="6474199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6239636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5739861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5519695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5221429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4948090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4713527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4455708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4235542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3937276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3663937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3429374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>
            <a:off x="3574837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hteck 58"/>
          <p:cNvSpPr/>
          <p:nvPr/>
        </p:nvSpPr>
        <p:spPr>
          <a:xfrm>
            <a:off x="3354671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hteck 59"/>
          <p:cNvSpPr/>
          <p:nvPr/>
        </p:nvSpPr>
        <p:spPr>
          <a:xfrm>
            <a:off x="3056405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hteck 60"/>
          <p:cNvSpPr/>
          <p:nvPr/>
        </p:nvSpPr>
        <p:spPr>
          <a:xfrm>
            <a:off x="2783066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hteck 61"/>
          <p:cNvSpPr/>
          <p:nvPr/>
        </p:nvSpPr>
        <p:spPr>
          <a:xfrm>
            <a:off x="2548503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/>
          <p:cNvSpPr/>
          <p:nvPr/>
        </p:nvSpPr>
        <p:spPr>
          <a:xfrm>
            <a:off x="5497612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hteck 63"/>
          <p:cNvSpPr/>
          <p:nvPr/>
        </p:nvSpPr>
        <p:spPr>
          <a:xfrm>
            <a:off x="5909464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hteck 64"/>
          <p:cNvSpPr/>
          <p:nvPr/>
        </p:nvSpPr>
        <p:spPr>
          <a:xfrm>
            <a:off x="6126691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hteck 65"/>
          <p:cNvSpPr/>
          <p:nvPr/>
        </p:nvSpPr>
        <p:spPr>
          <a:xfrm>
            <a:off x="6392010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/>
          <p:cNvSpPr/>
          <p:nvPr/>
        </p:nvSpPr>
        <p:spPr>
          <a:xfrm>
            <a:off x="6759384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6985740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7218298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>
            <a:off x="5243411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>
            <a:off x="5023245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hteck 75"/>
          <p:cNvSpPr/>
          <p:nvPr/>
        </p:nvSpPr>
        <p:spPr>
          <a:xfrm>
            <a:off x="4724979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hteck 76"/>
          <p:cNvSpPr/>
          <p:nvPr/>
        </p:nvSpPr>
        <p:spPr>
          <a:xfrm>
            <a:off x="4442104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hteck 77"/>
          <p:cNvSpPr/>
          <p:nvPr/>
        </p:nvSpPr>
        <p:spPr>
          <a:xfrm>
            <a:off x="4221938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hteck 78"/>
          <p:cNvSpPr/>
          <p:nvPr/>
        </p:nvSpPr>
        <p:spPr>
          <a:xfrm>
            <a:off x="3923672" y="2199929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hteck 79"/>
          <p:cNvSpPr/>
          <p:nvPr/>
        </p:nvSpPr>
        <p:spPr>
          <a:xfrm>
            <a:off x="3176820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hteck 81"/>
          <p:cNvSpPr/>
          <p:nvPr/>
        </p:nvSpPr>
        <p:spPr>
          <a:xfrm>
            <a:off x="2919142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hteck 82"/>
          <p:cNvSpPr/>
          <p:nvPr/>
        </p:nvSpPr>
        <p:spPr>
          <a:xfrm>
            <a:off x="2645803" y="1945205"/>
            <a:ext cx="161323" cy="131109"/>
          </a:xfrm>
          <a:prstGeom prst="rect">
            <a:avLst/>
          </a:prstGeom>
          <a:solidFill>
            <a:srgbClr val="34AC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feld 69"/>
          <p:cNvSpPr txBox="1"/>
          <p:nvPr/>
        </p:nvSpPr>
        <p:spPr>
          <a:xfrm>
            <a:off x="4493166" y="3890949"/>
            <a:ext cx="2705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venir Next Regular"/>
                <a:cs typeface="Avenir Next Regular"/>
              </a:rPr>
              <a:t>Batch</a:t>
            </a:r>
          </a:p>
          <a:p>
            <a:pPr algn="ctr"/>
            <a:r>
              <a:rPr lang="en-US" sz="2400" dirty="0" smtClean="0">
                <a:latin typeface="Avenir Next Regular"/>
                <a:cs typeface="Avenir Next Regular"/>
              </a:rPr>
              <a:t>(bounded stream)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71" name="Rechteck 25"/>
          <p:cNvSpPr/>
          <p:nvPr/>
        </p:nvSpPr>
        <p:spPr>
          <a:xfrm>
            <a:off x="3663937" y="1770290"/>
            <a:ext cx="1459930" cy="194460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712858" y="4075614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Stream (high latency)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3176820" y="1538425"/>
            <a:ext cx="80661" cy="238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/>
          <p:cNvCxnSpPr/>
          <p:nvPr/>
        </p:nvCxnSpPr>
        <p:spPr>
          <a:xfrm flipV="1">
            <a:off x="2321758" y="3753935"/>
            <a:ext cx="152095" cy="313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/>
          <p:cNvCxnSpPr/>
          <p:nvPr/>
        </p:nvCxnSpPr>
        <p:spPr>
          <a:xfrm flipH="1" flipV="1">
            <a:off x="4891971" y="3817776"/>
            <a:ext cx="292597" cy="416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208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use batch at all now?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905205" y="1636060"/>
            <a:ext cx="3541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… or Flink's </a:t>
            </a:r>
            <a:r>
              <a:rPr lang="en-US" sz="2400" dirty="0" err="1" smtClean="0">
                <a:latin typeface="Avenir Next Regular"/>
                <a:cs typeface="Avenir Next Regular"/>
              </a:rPr>
              <a:t>DataSet</a:t>
            </a:r>
            <a:r>
              <a:rPr lang="en-US" sz="2400" dirty="0" smtClean="0">
                <a:latin typeface="Avenir Next Regular"/>
                <a:cs typeface="Avenir Next Regular"/>
              </a:rPr>
              <a:t> API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05205" y="1140352"/>
            <a:ext cx="4459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Next Regular"/>
                <a:cs typeface="Avenir Next Regular"/>
              </a:rPr>
              <a:t>… dedicated batch processors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78849" y="3460370"/>
            <a:ext cx="3270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34AC91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Cost of fault tolerance</a:t>
            </a:r>
            <a:br>
              <a:rPr lang="en-US" sz="2400" dirty="0" smtClean="0">
                <a:solidFill>
                  <a:srgbClr val="34AC91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2400" dirty="0" smtClean="0">
                <a:solidFill>
                  <a:srgbClr val="34AC91"/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and accuracy</a:t>
            </a:r>
            <a:endParaRPr lang="en-US" sz="2400" dirty="0">
              <a:solidFill>
                <a:srgbClr val="34AC91"/>
              </a:solidFill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22751" y="2392016"/>
            <a:ext cx="2955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rgbClr val="FDB722"/>
                </a:solidFill>
                <a:latin typeface="Avenir Next Regular"/>
                <a:cs typeface="Avenir Next Regular"/>
              </a:rPr>
              <a:t>Resource elasticity /</a:t>
            </a:r>
          </a:p>
          <a:p>
            <a:r>
              <a:rPr lang="en-US" dirty="0">
                <a:solidFill>
                  <a:srgbClr val="FDB722"/>
                </a:solidFill>
                <a:latin typeface="Avenir Next Regular"/>
                <a:cs typeface="Avenir Next Regular"/>
              </a:rPr>
              <a:t>efficiency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45057" y="2211972"/>
            <a:ext cx="366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Missing primitives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/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Segoe UI" panose="020B0502040204020203" pitchFamily="34" charset="0"/>
                <a:cs typeface="Avenir Next Regular"/>
              </a:rPr>
              <a:t>(example: BSP iterations)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venir Next Regular"/>
              <a:ea typeface="Segoe UI" panose="020B0502040204020203" pitchFamily="34" charset="0"/>
              <a:cs typeface="Avenir Next Regular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63998" y="1199109"/>
            <a:ext cx="2303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latin typeface="Avenir Next Regular"/>
                <a:cs typeface="Avenir Next Regular"/>
              </a:rPr>
              <a:t>Possible to add to</a:t>
            </a:r>
            <a:br>
              <a:rPr lang="en-US" sz="2000" i="1" dirty="0" smtClean="0">
                <a:latin typeface="Avenir Next Regular"/>
                <a:cs typeface="Avenir Next Regular"/>
              </a:rPr>
            </a:br>
            <a:r>
              <a:rPr lang="en-US" sz="2000" i="1" dirty="0" smtClean="0">
                <a:latin typeface="Avenir Next Regular"/>
                <a:cs typeface="Avenir Next Regular"/>
              </a:rPr>
              <a:t>DataStream API</a:t>
            </a:r>
            <a:endParaRPr lang="en-US" sz="2000" i="1" dirty="0">
              <a:latin typeface="Avenir Next Regular"/>
              <a:cs typeface="Avenir Next Regular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091494" y="3713699"/>
            <a:ext cx="3727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latin typeface="Avenir Next Regular"/>
                <a:cs typeface="Avenir Next Regular"/>
              </a:rPr>
              <a:t>Deeper integration</a:t>
            </a:r>
            <a:br>
              <a:rPr lang="en-US" sz="2000" i="1" dirty="0" smtClean="0">
                <a:latin typeface="Avenir Next Regular"/>
                <a:cs typeface="Avenir Next Regular"/>
              </a:rPr>
            </a:br>
            <a:r>
              <a:rPr lang="en-US" sz="2000" i="1" dirty="0" smtClean="0">
                <a:latin typeface="Avenir Next Regular"/>
                <a:cs typeface="Avenir Next Regular"/>
              </a:rPr>
              <a:t>between batch and streaming</a:t>
            </a:r>
            <a:br>
              <a:rPr lang="en-US" sz="2000" i="1" dirty="0" smtClean="0">
                <a:latin typeface="Avenir Next Regular"/>
                <a:cs typeface="Avenir Next Regular"/>
              </a:rPr>
            </a:br>
            <a:r>
              <a:rPr lang="en-US" sz="2000" i="1" dirty="0" smtClean="0">
                <a:latin typeface="Avenir Next Regular"/>
                <a:cs typeface="Avenir Next Regular"/>
              </a:rPr>
              <a:t>techniques</a:t>
            </a:r>
            <a:endParaRPr lang="en-US" sz="2000" i="1" dirty="0">
              <a:latin typeface="Avenir Next Regular"/>
              <a:cs typeface="Avenir Next Regular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1598688" y="1911483"/>
            <a:ext cx="116840" cy="345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6466840" y="3346123"/>
            <a:ext cx="86360" cy="329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5231085" y="3937423"/>
            <a:ext cx="494075" cy="70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2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batch proof points…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20" y="3298095"/>
            <a:ext cx="2087838" cy="1566599"/>
          </a:xfrm>
          <a:prstGeom prst="rect">
            <a:avLst/>
          </a:prstGeom>
        </p:spPr>
      </p:pic>
      <p:pic>
        <p:nvPicPr>
          <p:cNvPr id="5" name="Picture 2" descr="Runtime of the ALS algorithm on Flink with various data sizes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2728" y="3471899"/>
            <a:ext cx="2507105" cy="14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8675" y="4229328"/>
            <a:ext cx="1823539" cy="814133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242273" y="1108710"/>
            <a:ext cx="3349081" cy="1770998"/>
            <a:chOff x="387892" y="2403799"/>
            <a:chExt cx="3692582" cy="1952642"/>
          </a:xfrm>
        </p:grpSpPr>
        <p:pic>
          <p:nvPicPr>
            <p:cNvPr id="8" name="Picture 2" descr="http://4.bp.blogspot.com/-Q5fR1yIKB2M/VZ96nBnqA3I/AAAAAAAAAL8/0cbGMb6YTAg/s1600/TeraSort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92" y="2403799"/>
              <a:ext cx="3666338" cy="195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eck 25"/>
            <p:cNvSpPr/>
            <p:nvPr/>
          </p:nvSpPr>
          <p:spPr>
            <a:xfrm>
              <a:off x="3201272" y="2779087"/>
              <a:ext cx="879202" cy="15773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" name="Gruppieren 27"/>
          <p:cNvGrpSpPr/>
          <p:nvPr/>
        </p:nvGrpSpPr>
        <p:grpSpPr>
          <a:xfrm>
            <a:off x="5742221" y="1191900"/>
            <a:ext cx="2968047" cy="1781448"/>
            <a:chOff x="5181900" y="3783131"/>
            <a:chExt cx="3213572" cy="1928814"/>
          </a:xfrm>
        </p:grpSpPr>
        <p:pic>
          <p:nvPicPr>
            <p:cNvPr id="11" name="Picture 4" descr="http://1.bp.blogspot.com/-rw_DB9LxDN4/VaUKsGety7I/AAAAAAAAAOU/ruYqVbdbRjA/s1600/result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900" y="3783131"/>
              <a:ext cx="3213572" cy="1928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hteck 29"/>
            <p:cNvSpPr/>
            <p:nvPr/>
          </p:nvSpPr>
          <p:spPr>
            <a:xfrm>
              <a:off x="6928980" y="4076494"/>
              <a:ext cx="770627" cy="163545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4090746" y="1361005"/>
            <a:ext cx="89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Avenir Next Regular"/>
                <a:cs typeface="Avenir Next Regular"/>
              </a:rPr>
              <a:t>TeraSort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236337" y="2400672"/>
            <a:ext cx="1410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Next Regular"/>
                <a:cs typeface="Avenir Next Regular"/>
              </a:rPr>
              <a:t>Relational Join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758675" y="18752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Classic Batch Jobs</a:t>
            </a:r>
            <a:endParaRPr lang="en-US" dirty="0">
              <a:latin typeface="Avenir Next Regular"/>
              <a:cs typeface="Avenir Next Regular"/>
            </a:endParaRPr>
          </a:p>
        </p:txBody>
      </p:sp>
      <p:cxnSp>
        <p:nvCxnSpPr>
          <p:cNvPr id="17" name="Gerade Verbindung mit Pfeil 16"/>
          <p:cNvCxnSpPr>
            <a:stCxn id="13" idx="1"/>
          </p:cNvCxnSpPr>
          <p:nvPr/>
        </p:nvCxnSpPr>
        <p:spPr>
          <a:xfrm flipH="1">
            <a:off x="3831464" y="1514894"/>
            <a:ext cx="259282" cy="3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582013" y="2578724"/>
            <a:ext cx="3204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2401771" y="3582997"/>
            <a:ext cx="1317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Graph</a:t>
            </a:r>
            <a:br>
              <a:rPr lang="en-US" dirty="0" smtClean="0">
                <a:latin typeface="Avenir Next Regular"/>
                <a:cs typeface="Avenir Next Regular"/>
              </a:rPr>
            </a:br>
            <a:r>
              <a:rPr lang="en-US" dirty="0" smtClean="0">
                <a:latin typeface="Avenir Next Regular"/>
                <a:cs typeface="Avenir Next Regular"/>
              </a:rPr>
              <a:t>Processing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985370" y="3259831"/>
            <a:ext cx="1032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Linear</a:t>
            </a:r>
            <a:br>
              <a:rPr lang="en-US" dirty="0" smtClean="0">
                <a:latin typeface="Avenir Next Regular"/>
                <a:cs typeface="Avenir Next Regular"/>
              </a:rPr>
            </a:br>
            <a:r>
              <a:rPr lang="en-US" dirty="0" smtClean="0">
                <a:latin typeface="Avenir Next Regular"/>
                <a:cs typeface="Avenir Next Regular"/>
              </a:rPr>
              <a:t>Algebra</a:t>
            </a:r>
            <a:endParaRPr lang="en-US" dirty="0">
              <a:latin typeface="Avenir Next Regular"/>
              <a:cs typeface="Avenir Next Regular"/>
            </a:endParaRPr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5000980" y="3820886"/>
            <a:ext cx="320416" cy="99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>
            <a:off x="2313698" y="3906162"/>
            <a:ext cx="250874" cy="49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6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State in stream processing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0236" y="1566957"/>
            <a:ext cx="22420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Stateless Streaming</a:t>
            </a:r>
          </a:p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(Apache Storm)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073019" y="1566957"/>
            <a:ext cx="21072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Stateful</a:t>
            </a:r>
            <a:r>
              <a:rPr lang="en-US" dirty="0" smtClean="0">
                <a:latin typeface="Avenir Next Regular"/>
                <a:cs typeface="Avenir Next Regular"/>
              </a:rPr>
              <a:t> Streaming</a:t>
            </a:r>
          </a:p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(Apache </a:t>
            </a:r>
            <a:r>
              <a:rPr lang="en-US" sz="1400" dirty="0" err="1" smtClean="0">
                <a:latin typeface="Avenir Next Regular"/>
                <a:cs typeface="Avenir Next Regular"/>
              </a:rPr>
              <a:t>Samza</a:t>
            </a:r>
            <a:r>
              <a:rPr lang="en-US" sz="1400" dirty="0" smtClean="0">
                <a:latin typeface="Avenir Next Regular"/>
                <a:cs typeface="Avenir Next Regular"/>
              </a:rPr>
              <a:t>)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483595" y="1566957"/>
            <a:ext cx="30979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Accurate </a:t>
            </a:r>
            <a:r>
              <a:rPr lang="en-US" dirty="0" err="1" smtClean="0">
                <a:latin typeface="Avenir Next Regular"/>
                <a:cs typeface="Avenir Next Regular"/>
              </a:rPr>
              <a:t>Stateful</a:t>
            </a:r>
            <a:r>
              <a:rPr lang="en-US" dirty="0" smtClean="0">
                <a:latin typeface="Avenir Next Regular"/>
                <a:cs typeface="Avenir Next Regular"/>
              </a:rPr>
              <a:t> Streaming</a:t>
            </a:r>
          </a:p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(Apache Flink)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1" name="Picture 8" descr="https://flink.apache.org/img/logo/png/200/flink_squirrel_200_colo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10" y="2200622"/>
            <a:ext cx="433130" cy="4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7/70/Storm_logo.png/220px-Storm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67"/>
          <a:stretch/>
        </p:blipFill>
        <p:spPr bwMode="auto">
          <a:xfrm>
            <a:off x="1326093" y="2214184"/>
            <a:ext cx="450323" cy="40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tent.linkedin.com/content/dam/engineering/en-us/blog/migrated/Samza%20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39" y="2258645"/>
            <a:ext cx="716458" cy="3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2734118" y="1742013"/>
            <a:ext cx="264160" cy="23466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19099" y="1742013"/>
            <a:ext cx="264160" cy="23466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57200" y="3125994"/>
            <a:ext cx="8308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State sizes in Flink today (my assessment): 10s gigabytes per operator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57200" y="3549988"/>
            <a:ext cx="44226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How to scale this to many terabytes?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venir Next Regular"/>
                <a:cs typeface="Avenir Next Regular"/>
              </a:rPr>
              <a:t>Queryable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venir Next Regular"/>
                <a:cs typeface="Avenir Next Regular"/>
              </a:rPr>
              <a:t>Data driven triggers over large state</a:t>
            </a:r>
          </a:p>
        </p:txBody>
      </p:sp>
    </p:spTree>
    <p:extLst>
      <p:ext uri="{BB962C8B-B14F-4D97-AF65-F5344CB8AC3E}">
        <p14:creationId xmlns:p14="http://schemas.microsoft.com/office/powerpoint/2010/main" val="192875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Large-state streaming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10628" y="1236921"/>
            <a:ext cx="4939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How to scale the stream processor state?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910628" y="1778714"/>
            <a:ext cx="6129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… and maintain fast checkpoint intervals?</a:t>
            </a:r>
          </a:p>
          <a:p>
            <a:r>
              <a:rPr lang="en-US" sz="2000" dirty="0" smtClean="0">
                <a:latin typeface="Avenir Next Regular"/>
                <a:cs typeface="Avenir Next Regular"/>
              </a:rPr>
              <a:t>… and have very fast recovery on machine failures?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10628" y="3160458"/>
            <a:ext cx="657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More and more database techniques coming into Flink</a:t>
            </a:r>
          </a:p>
        </p:txBody>
      </p:sp>
    </p:spTree>
    <p:extLst>
      <p:ext uri="{BB962C8B-B14F-4D97-AF65-F5344CB8AC3E}">
        <p14:creationId xmlns:p14="http://schemas.microsoft.com/office/powerpoint/2010/main" val="31258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…in conclusion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Flink </a:t>
            </a:r>
            <a:r>
              <a:rPr lang="en-US" sz="2400" dirty="0"/>
              <a:t>is running </a:t>
            </a:r>
            <a:r>
              <a:rPr lang="en-US" sz="2400" dirty="0" smtClean="0"/>
              <a:t>in </a:t>
            </a:r>
            <a:r>
              <a:rPr lang="en-US" sz="2400" dirty="0" smtClean="0">
                <a:solidFill>
                  <a:srgbClr val="FDB212"/>
                </a:solidFill>
                <a:ea typeface="Segoe UI" panose="020B0502040204020203" pitchFamily="34" charset="0"/>
              </a:rPr>
              <a:t>some </a:t>
            </a:r>
            <a:r>
              <a:rPr lang="en-US" sz="2400" dirty="0">
                <a:solidFill>
                  <a:srgbClr val="FDB212"/>
                </a:solidFill>
                <a:ea typeface="Segoe UI" panose="020B0502040204020203" pitchFamily="34" charset="0"/>
              </a:rPr>
              <a:t>of the </a:t>
            </a:r>
            <a:r>
              <a:rPr lang="en-US" sz="2400" dirty="0" smtClean="0">
                <a:solidFill>
                  <a:srgbClr val="FDB212"/>
                </a:solidFill>
                <a:ea typeface="Segoe UI" panose="020B0502040204020203" pitchFamily="34" charset="0"/>
              </a:rPr>
              <a:t>largest </a:t>
            </a:r>
            <a:r>
              <a:rPr lang="en-US" sz="2400" dirty="0" smtClean="0"/>
              <a:t>streaming setups</a:t>
            </a:r>
          </a:p>
          <a:p>
            <a:pPr marL="514350" indent="-514350">
              <a:buFont typeface="+mj-lt"/>
              <a:buAutoNum type="arabicPeriod"/>
            </a:pPr>
            <a:endParaRPr lang="en-US" sz="1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Community is working on adding many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FDB212"/>
                </a:solidFill>
                <a:ea typeface="Segoe UI" panose="020B0502040204020203" pitchFamily="34" charset="0"/>
              </a:rPr>
              <a:t>state-of-the-art </a:t>
            </a:r>
            <a:r>
              <a:rPr lang="en-US" sz="2400" dirty="0">
                <a:solidFill>
                  <a:srgbClr val="FDB212"/>
                </a:solidFill>
                <a:ea typeface="Segoe UI" panose="020B0502040204020203" pitchFamily="34" charset="0"/>
              </a:rPr>
              <a:t>operational features</a:t>
            </a:r>
          </a:p>
          <a:p>
            <a:pPr marL="514350" indent="-514350">
              <a:buFont typeface="+mj-lt"/>
              <a:buAutoNum type="arabicPeriod"/>
            </a:pPr>
            <a:endParaRPr lang="en-US" sz="1000" b="1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Available </a:t>
            </a:r>
            <a:r>
              <a:rPr lang="en-US" sz="2400" dirty="0"/>
              <a:t>to broader audiences</a:t>
            </a:r>
            <a:r>
              <a:rPr lang="en-US" sz="2400" dirty="0" smtClean="0"/>
              <a:t>, via </a:t>
            </a:r>
            <a:r>
              <a:rPr lang="en-US" sz="2400" dirty="0" smtClean="0">
                <a:solidFill>
                  <a:srgbClr val="34AC91"/>
                </a:solidFill>
                <a:ea typeface="Segoe UI" panose="020B0502040204020203" pitchFamily="34" charset="0"/>
              </a:rPr>
              <a:t>Stream SQL</a:t>
            </a:r>
          </a:p>
          <a:p>
            <a:pPr marL="514350" indent="-514350">
              <a:buFont typeface="+mj-lt"/>
              <a:buAutoNum type="arabicPeriod"/>
            </a:pPr>
            <a:endParaRPr lang="en-US" sz="1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Streaming has even more potential to </a:t>
            </a:r>
            <a:r>
              <a:rPr lang="en-US" sz="2400" dirty="0">
                <a:solidFill>
                  <a:srgbClr val="FDB212"/>
                </a:solidFill>
                <a:ea typeface="Segoe UI" panose="020B0502040204020203" pitchFamily="34" charset="0"/>
              </a:rPr>
              <a:t>subsume batch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and will hold more and more </a:t>
            </a:r>
            <a:r>
              <a:rPr lang="en-US" sz="2400" dirty="0" smtClean="0">
                <a:solidFill>
                  <a:srgbClr val="34AC91"/>
                </a:solidFill>
                <a:ea typeface="Segoe UI" panose="020B0502040204020203" pitchFamily="34" charset="0"/>
              </a:rPr>
              <a:t>application state</a:t>
            </a:r>
            <a:endParaRPr lang="en-US" sz="2400" dirty="0" smtClean="0">
              <a:solidFill>
                <a:srgbClr val="34AC9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25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582" y="730536"/>
            <a:ext cx="5706836" cy="271457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898753" y="3690257"/>
            <a:ext cx="5346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venir Next Demi Bold"/>
                <a:ea typeface="Segoe UI" panose="020B0502040204020203" pitchFamily="34" charset="0"/>
                <a:cs typeface="Avenir Next Demi Bold"/>
              </a:rPr>
              <a:t>Enjoy the conference!</a:t>
            </a:r>
            <a:endParaRPr lang="en-US" sz="4000" dirty="0">
              <a:latin typeface="Avenir Next Demi Bold"/>
              <a:ea typeface="Segoe UI" panose="020B0502040204020203" pitchFamily="34" charset="0"/>
              <a:cs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35003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84" y="247475"/>
            <a:ext cx="8298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A big thanks to our program committee!</a:t>
            </a:r>
            <a:endParaRPr lang="en-US" sz="32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pic>
        <p:nvPicPr>
          <p:cNvPr id="5" name="Picture 4" descr="takidau-e1463675085294-204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0" y="1720427"/>
            <a:ext cx="951782" cy="1399680"/>
          </a:xfrm>
          <a:prstGeom prst="rect">
            <a:avLst/>
          </a:prstGeom>
        </p:spPr>
      </p:pic>
      <p:pic>
        <p:nvPicPr>
          <p:cNvPr id="6" name="Picture 5" descr="stephan_ew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70" y="1717201"/>
            <a:ext cx="1399679" cy="1399679"/>
          </a:xfrm>
          <a:prstGeom prst="rect">
            <a:avLst/>
          </a:prstGeom>
        </p:spPr>
      </p:pic>
      <p:pic>
        <p:nvPicPr>
          <p:cNvPr id="7" name="Picture 6" descr="jamie_grier-300x3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17" y="1720464"/>
            <a:ext cx="1399643" cy="1399643"/>
          </a:xfrm>
          <a:prstGeom prst="rect">
            <a:avLst/>
          </a:prstGeom>
        </p:spPr>
      </p:pic>
      <p:pic>
        <p:nvPicPr>
          <p:cNvPr id="8" name="Picture 7" descr="pic-300x2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144" y="1720427"/>
            <a:ext cx="1767616" cy="1396416"/>
          </a:xfrm>
          <a:prstGeom prst="rect">
            <a:avLst/>
          </a:prstGeom>
        </p:spPr>
      </p:pic>
      <p:pic>
        <p:nvPicPr>
          <p:cNvPr id="9" name="Picture 8" descr="uI6aP2Nu-300x3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77" y="1720427"/>
            <a:ext cx="1396416" cy="13964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544" y="3241050"/>
            <a:ext cx="1399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Tyler </a:t>
            </a:r>
            <a:r>
              <a:rPr lang="en-US" sz="1400" dirty="0" err="1" smtClean="0">
                <a:solidFill>
                  <a:prstClr val="black"/>
                </a:solidFill>
                <a:latin typeface="Avenir Next Regular"/>
                <a:cs typeface="Avenir Next Regular"/>
              </a:rPr>
              <a:t>Akidau</a:t>
            </a:r>
            <a:endParaRPr lang="en-US" sz="1400" dirty="0" smtClean="0">
              <a:solidFill>
                <a:prstClr val="black"/>
              </a:solidFill>
              <a:latin typeface="Avenir Next Regular"/>
              <a:cs typeface="Avenir Next Regular"/>
            </a:endParaRPr>
          </a:p>
          <a:p>
            <a:pPr algn="ctr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Google</a:t>
            </a:r>
            <a:endParaRPr lang="en-US" sz="14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4470" y="3243800"/>
            <a:ext cx="1399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Stephan </a:t>
            </a:r>
            <a:r>
              <a:rPr lang="en-US" sz="1400" dirty="0" err="1" smtClean="0">
                <a:solidFill>
                  <a:prstClr val="black"/>
                </a:solidFill>
                <a:latin typeface="Avenir Next Regular"/>
                <a:cs typeface="Avenir Next Regular"/>
              </a:rPr>
              <a:t>Ewen</a:t>
            </a:r>
            <a:endParaRPr lang="en-US" sz="1400" dirty="0" smtClean="0">
              <a:solidFill>
                <a:prstClr val="black"/>
              </a:solidFill>
              <a:latin typeface="Avenir Next Regular"/>
              <a:cs typeface="Avenir Next Regular"/>
            </a:endParaRPr>
          </a:p>
          <a:p>
            <a:pPr algn="ctr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data Artisans</a:t>
            </a:r>
            <a:endParaRPr lang="en-US" sz="14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7981" y="3241050"/>
            <a:ext cx="1399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Jamie Grier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data Artisans</a:t>
            </a:r>
            <a:endParaRPr lang="en-US" sz="14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0144" y="3243800"/>
            <a:ext cx="17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prstClr val="black"/>
                </a:solidFill>
                <a:latin typeface="Avenir Next Regular"/>
                <a:cs typeface="Avenir Next Regular"/>
              </a:rPr>
              <a:t>Vasia</a:t>
            </a:r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Avenir Next Regular"/>
                <a:cs typeface="Avenir Next Regular"/>
              </a:rPr>
              <a:t>Kalavri</a:t>
            </a:r>
            <a:endParaRPr lang="en-US" sz="1400" dirty="0" smtClean="0">
              <a:solidFill>
                <a:prstClr val="black"/>
              </a:solidFill>
              <a:latin typeface="Avenir Next Regular"/>
              <a:cs typeface="Avenir Next Regular"/>
            </a:endParaRPr>
          </a:p>
          <a:p>
            <a:pPr algn="ctr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KTH</a:t>
            </a:r>
            <a:endParaRPr lang="en-US" sz="14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16303" y="3241050"/>
            <a:ext cx="156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prstClr val="black"/>
                </a:solidFill>
                <a:latin typeface="Avenir Next Regular"/>
                <a:cs typeface="Avenir Next Regular"/>
              </a:rPr>
              <a:t>Neha</a:t>
            </a:r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Avenir Next Regular"/>
                <a:cs typeface="Avenir Next Regular"/>
              </a:rPr>
              <a:t>Narkhede</a:t>
            </a:r>
            <a:endParaRPr lang="en-US" sz="1400" dirty="0" smtClean="0">
              <a:solidFill>
                <a:prstClr val="black"/>
              </a:solidFill>
              <a:latin typeface="Avenir Next Regular"/>
              <a:cs typeface="Avenir Next Regular"/>
            </a:endParaRPr>
          </a:p>
          <a:p>
            <a:pPr algn="ctr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Confluent</a:t>
            </a:r>
            <a:endParaRPr lang="en-US" sz="14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089747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84" y="247475"/>
            <a:ext cx="8298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A big thanks to our speakers!</a:t>
            </a:r>
            <a:endParaRPr lang="en-US" sz="32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pic>
        <p:nvPicPr>
          <p:cNvPr id="45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6999" y="884851"/>
            <a:ext cx="762003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0" y="1717635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8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0" y="2543848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" y="1717635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11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48000" y="884851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1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22500" y="3366094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13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96617" y="1717635"/>
            <a:ext cx="762002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14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22500" y="4191432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15.jpe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97000" y="3366094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16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696617" y="884851"/>
            <a:ext cx="762002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17.jpe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50000" y="1717635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18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7000" y="2543848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19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350000" y="2543848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20.jpe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048000" y="1717635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21.jpe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175500" y="884851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2.jpe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350000" y="884851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23.jpe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175500" y="2543848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24.jpe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524500" y="2543848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25.jpe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696617" y="2543848"/>
            <a:ext cx="762002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26.jpe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397000" y="4191432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27.jpe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222500" y="2543848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28.jpe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873500" y="2543848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29.jpe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5524500" y="884851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30.jpe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3873500" y="3366094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31.jpe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3873500" y="1717635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image32.jpe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696617" y="3366094"/>
            <a:ext cx="762002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33.jpeg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2222500" y="884851"/>
            <a:ext cx="762000" cy="760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34.jpe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7175500" y="4191432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35.jpe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350000" y="3366094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36.jpe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3048000" y="3366094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37.jpe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6350000" y="4191432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38.jpe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7175500" y="1717635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39.jpe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5524500" y="4191432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40.jpe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4696617" y="4191432"/>
            <a:ext cx="762002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41.jpe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3048000" y="4191432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42.jpe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7175500" y="3366094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43.jpe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3873500" y="4191432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44.jpeg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3873500" y="884851"/>
            <a:ext cx="762000" cy="76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45.jpeg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5524500" y="3366094"/>
            <a:ext cx="762000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306941_10151059480706214_1648154542_n.jpg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5522117" y="1719154"/>
            <a:ext cx="762001" cy="762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089747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logo-mgm-tp-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45" y="4200441"/>
            <a:ext cx="1205900" cy="472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784" y="247475"/>
            <a:ext cx="8298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A big thanks to our speakers!</a:t>
            </a:r>
            <a:endParaRPr lang="en-US" sz="3200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pic>
        <p:nvPicPr>
          <p:cNvPr id="45" name="Picture 44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2" y="2088986"/>
            <a:ext cx="1524385" cy="291777"/>
          </a:xfrm>
          <a:prstGeom prst="rect">
            <a:avLst/>
          </a:prstGeom>
        </p:spPr>
      </p:pic>
      <p:pic>
        <p:nvPicPr>
          <p:cNvPr id="46" name="Picture 45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2" y="2691477"/>
            <a:ext cx="1474543" cy="622206"/>
          </a:xfrm>
          <a:prstGeom prst="rect">
            <a:avLst/>
          </a:prstGeom>
        </p:spPr>
      </p:pic>
      <p:pic>
        <p:nvPicPr>
          <p:cNvPr id="47" name="Picture 46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18" y="1085755"/>
            <a:ext cx="870723" cy="579427"/>
          </a:xfrm>
          <a:prstGeom prst="rect">
            <a:avLst/>
          </a:prstGeom>
        </p:spPr>
      </p:pic>
      <p:pic>
        <p:nvPicPr>
          <p:cNvPr id="48" name="Picture 47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9" y="2794559"/>
            <a:ext cx="1389875" cy="432175"/>
          </a:xfrm>
          <a:prstGeom prst="rect">
            <a:avLst/>
          </a:prstGeom>
        </p:spPr>
      </p:pic>
      <p:pic>
        <p:nvPicPr>
          <p:cNvPr id="49" name="Picture 48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165" y="1958627"/>
            <a:ext cx="1396090" cy="446608"/>
          </a:xfrm>
          <a:prstGeom prst="rect">
            <a:avLst/>
          </a:prstGeom>
        </p:spPr>
      </p:pic>
      <p:pic>
        <p:nvPicPr>
          <p:cNvPr id="50" name="Picture 49" descr="imgr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33" y="2784865"/>
            <a:ext cx="1478534" cy="512248"/>
          </a:xfrm>
          <a:prstGeom prst="rect">
            <a:avLst/>
          </a:prstGeom>
        </p:spPr>
      </p:pic>
      <p:pic>
        <p:nvPicPr>
          <p:cNvPr id="52" name="Picture 51" descr="imgre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865" y="2030047"/>
            <a:ext cx="1127301" cy="350716"/>
          </a:xfrm>
          <a:prstGeom prst="rect">
            <a:avLst/>
          </a:prstGeom>
        </p:spPr>
      </p:pic>
      <p:pic>
        <p:nvPicPr>
          <p:cNvPr id="53" name="Picture 52" descr="imgre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30" y="1003050"/>
            <a:ext cx="1303670" cy="679082"/>
          </a:xfrm>
          <a:prstGeom prst="rect">
            <a:avLst/>
          </a:prstGeom>
        </p:spPr>
      </p:pic>
      <p:pic>
        <p:nvPicPr>
          <p:cNvPr id="54" name="Picture 53" descr="imgre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65" y="2726421"/>
            <a:ext cx="1266644" cy="587262"/>
          </a:xfrm>
          <a:prstGeom prst="rect">
            <a:avLst/>
          </a:prstGeom>
        </p:spPr>
      </p:pic>
      <p:pic>
        <p:nvPicPr>
          <p:cNvPr id="55" name="Picture 54" descr="imgre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2" y="1402905"/>
            <a:ext cx="1701255" cy="262277"/>
          </a:xfrm>
          <a:prstGeom prst="rect">
            <a:avLst/>
          </a:prstGeom>
        </p:spPr>
      </p:pic>
      <p:pic>
        <p:nvPicPr>
          <p:cNvPr id="56" name="Picture 55" descr="imgre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91" y="1209875"/>
            <a:ext cx="1345754" cy="472257"/>
          </a:xfrm>
          <a:prstGeom prst="rect">
            <a:avLst/>
          </a:prstGeom>
        </p:spPr>
      </p:pic>
      <p:pic>
        <p:nvPicPr>
          <p:cNvPr id="58" name="Picture 57" descr="imgr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72" y="1088740"/>
            <a:ext cx="731458" cy="593392"/>
          </a:xfrm>
          <a:prstGeom prst="rect">
            <a:avLst/>
          </a:prstGeom>
        </p:spPr>
      </p:pic>
      <p:pic>
        <p:nvPicPr>
          <p:cNvPr id="59" name="Picture 58" descr="imgres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26" y="1209875"/>
            <a:ext cx="1229006" cy="472257"/>
          </a:xfrm>
          <a:prstGeom prst="rect">
            <a:avLst/>
          </a:prstGeom>
        </p:spPr>
      </p:pic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5" y="3530325"/>
            <a:ext cx="1480020" cy="356129"/>
          </a:xfrm>
          <a:prstGeom prst="rect">
            <a:avLst/>
          </a:prstGeom>
        </p:spPr>
      </p:pic>
      <p:pic>
        <p:nvPicPr>
          <p:cNvPr id="3" name="Picture 2" descr="imgre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1" y="4200441"/>
            <a:ext cx="1127404" cy="444033"/>
          </a:xfrm>
          <a:prstGeom prst="rect">
            <a:avLst/>
          </a:prstGeom>
        </p:spPr>
      </p:pic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47" y="3669724"/>
            <a:ext cx="1802259" cy="288618"/>
          </a:xfrm>
          <a:prstGeom prst="rect">
            <a:avLst/>
          </a:prstGeom>
        </p:spPr>
      </p:pic>
      <p:pic>
        <p:nvPicPr>
          <p:cNvPr id="62" name="Picture 61" descr="imgres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68" y="3570590"/>
            <a:ext cx="868234" cy="403768"/>
          </a:xfrm>
          <a:prstGeom prst="rect">
            <a:avLst/>
          </a:prstGeom>
        </p:spPr>
      </p:pic>
      <p:pic>
        <p:nvPicPr>
          <p:cNvPr id="63" name="Picture 62" descr="imgres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116" y="3530325"/>
            <a:ext cx="1246993" cy="501024"/>
          </a:xfrm>
          <a:prstGeom prst="rect">
            <a:avLst/>
          </a:prstGeom>
        </p:spPr>
      </p:pic>
      <p:pic>
        <p:nvPicPr>
          <p:cNvPr id="65" name="Picture 64" descr="imgres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77" y="2784865"/>
            <a:ext cx="1147203" cy="429417"/>
          </a:xfrm>
          <a:prstGeom prst="rect">
            <a:avLst/>
          </a:prstGeom>
        </p:spPr>
      </p:pic>
      <p:pic>
        <p:nvPicPr>
          <p:cNvPr id="66" name="Picture 65" descr="imgres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06" y="1838453"/>
            <a:ext cx="1304934" cy="501066"/>
          </a:xfrm>
          <a:prstGeom prst="rect">
            <a:avLst/>
          </a:prstGeom>
        </p:spPr>
      </p:pic>
      <p:pic>
        <p:nvPicPr>
          <p:cNvPr id="67" name="Picture 66" descr="ScaDS_Logo_Angepasst_150x60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02" y="4284302"/>
            <a:ext cx="811600" cy="324640"/>
          </a:xfrm>
          <a:prstGeom prst="rect">
            <a:avLst/>
          </a:prstGeom>
        </p:spPr>
      </p:pic>
      <p:pic>
        <p:nvPicPr>
          <p:cNvPr id="68" name="Picture 67" descr="imgre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95" y="4107561"/>
            <a:ext cx="614066" cy="564941"/>
          </a:xfrm>
          <a:prstGeom prst="rect">
            <a:avLst/>
          </a:prstGeom>
        </p:spPr>
      </p:pic>
      <p:pic>
        <p:nvPicPr>
          <p:cNvPr id="69" name="Picture 68" descr="imgres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45" y="1918038"/>
            <a:ext cx="1446471" cy="462725"/>
          </a:xfrm>
          <a:prstGeom prst="rect">
            <a:avLst/>
          </a:prstGeom>
        </p:spPr>
      </p:pic>
      <p:pic>
        <p:nvPicPr>
          <p:cNvPr id="70" name="Picture 69" descr="imgres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72" y="3572978"/>
            <a:ext cx="822232" cy="313476"/>
          </a:xfrm>
          <a:prstGeom prst="rect">
            <a:avLst/>
          </a:prstGeom>
        </p:spPr>
      </p:pic>
      <p:pic>
        <p:nvPicPr>
          <p:cNvPr id="71" name="Picture 70" descr="CRS4-colori_piccola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02" y="4200441"/>
            <a:ext cx="1349004" cy="4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521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878388"/>
            <a:ext cx="327025" cy="301625"/>
          </a:xfrm>
        </p:spPr>
        <p:txBody>
          <a:bodyPr/>
          <a:lstStyle/>
          <a:p>
            <a:fld id="{86CB4B4D-7CA3-9044-876B-883B54F8677D}" type="slidenum">
              <a:rPr lang="uk-UA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8</a:t>
            </a:fld>
            <a:endParaRPr lang="uk-UA"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10" name="Shape 128"/>
          <p:cNvSpPr>
            <a:spLocks noGrp="1"/>
          </p:cNvSpPr>
          <p:nvPr>
            <p:ph type="ctrTitle"/>
          </p:nvPr>
        </p:nvSpPr>
        <p:spPr>
          <a:xfrm>
            <a:off x="3757037" y="2935117"/>
            <a:ext cx="4741390" cy="1514623"/>
          </a:xfrm>
          <a:prstGeom prst="rect">
            <a:avLst/>
          </a:prstGeom>
        </p:spPr>
        <p:txBody>
          <a:bodyPr lIns="28572" tIns="28572" rIns="28572" bIns="28572">
            <a:normAutofit fontScale="90000"/>
          </a:bodyPr>
          <a:lstStyle/>
          <a:p>
            <a:pPr marL="0" marR="0" lvl="0" indent="0" defTabSz="279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  <a:t>Kostas Tzoumas</a:t>
            </a:r>
            <a:b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</a:b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  <a:t>Stephan 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  <a:t>Ewen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  <a:t/>
            </a:r>
            <a:b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</a:br>
            <a:endParaRPr kumimoji="0" sz="357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279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6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  <a:t/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</a:b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  <a:t>Flink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Medium"/>
                <a:cs typeface="Avenir Next Regular"/>
                <a:sym typeface="Helvetica Neue Medium"/>
              </a:rPr>
              <a:t> Forward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0" marR="0" lvl="0" indent="0" defTabSz="2792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6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kumimoji="0" lang="en-US" sz="22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Light"/>
                <a:cs typeface="Avenir Next Regular"/>
                <a:sym typeface="Helvetica Neue Light"/>
              </a:rPr>
              <a:t>September 12</a:t>
            </a:r>
            <a:r>
              <a:rPr kumimoji="0" sz="22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Light"/>
                <a:cs typeface="Avenir Next Regular"/>
                <a:sym typeface="Helvetica Neue Light"/>
              </a:rPr>
              <a:t>, </a:t>
            </a:r>
            <a:r>
              <a:rPr kumimoji="0" sz="2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Regular"/>
                <a:ea typeface="Helvetica Neue Light"/>
                <a:cs typeface="Avenir Next Regular"/>
                <a:sym typeface="Helvetica Neue Light"/>
              </a:rPr>
              <a:t>2016</a:t>
            </a:r>
          </a:p>
        </p:txBody>
      </p:sp>
      <p:pic>
        <p:nvPicPr>
          <p:cNvPr id="11" name="flink_squirrel_10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411" y="2536905"/>
            <a:ext cx="2144395" cy="2144396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Shape 130"/>
          <p:cNvSpPr/>
          <p:nvPr/>
        </p:nvSpPr>
        <p:spPr>
          <a:xfrm>
            <a:off x="658783" y="705562"/>
            <a:ext cx="7839644" cy="11656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3600" kern="0" dirty="0" smtClean="0">
                <a:solidFill>
                  <a:srgbClr val="FFFFFF"/>
                </a:solidFill>
                <a:latin typeface="Avenir Next Demi Bold"/>
                <a:ea typeface="Helvetica Neue Medium"/>
                <a:cs typeface="Avenir Next Demi Bold"/>
                <a:sym typeface="Helvetica Neue Medium"/>
              </a:rPr>
              <a:t>The data streaming ecosystem and Apache </a:t>
            </a:r>
            <a:r>
              <a:rPr lang="en-US" sz="3600" kern="0" dirty="0" err="1" smtClean="0">
                <a:solidFill>
                  <a:srgbClr val="FFFFFF"/>
                </a:solidFill>
                <a:latin typeface="Avenir Next Demi Bold"/>
                <a:ea typeface="Helvetica Neue Medium"/>
                <a:cs typeface="Avenir Next Demi Bold"/>
                <a:sym typeface="Helvetica Neue Medium"/>
              </a:rPr>
              <a:t>Flink</a:t>
            </a:r>
            <a:r>
              <a:rPr lang="en-US" sz="3600" kern="0" dirty="0" smtClean="0">
                <a:solidFill>
                  <a:srgbClr val="FFFFFF"/>
                </a:solidFill>
                <a:latin typeface="Avenir Next Demi Bold"/>
                <a:ea typeface="Helvetica Neue Medium"/>
                <a:cs typeface="Avenir Next Demi Bold"/>
                <a:sym typeface="Helvetica Neue Medium"/>
              </a:rPr>
              <a:t>®: present and future</a:t>
            </a:r>
            <a:endParaRPr sz="3600" kern="0" baseline="30000" dirty="0">
              <a:solidFill>
                <a:srgbClr val="FFFFFF"/>
              </a:solidFill>
              <a:latin typeface="Avenir Next Demi Bold"/>
              <a:ea typeface="Helvetica Neue Medium"/>
              <a:cs typeface="Avenir Next Demi Bold"/>
              <a:sym typeface="Helvetica Neue Medium"/>
            </a:endParaRPr>
          </a:p>
        </p:txBody>
      </p:sp>
      <p:pic>
        <p:nvPicPr>
          <p:cNvPr id="13" name="Picture 12" descr="ew5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14" y="3424321"/>
            <a:ext cx="2387600" cy="3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b_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4" y="297407"/>
            <a:ext cx="4407586" cy="688685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1315440"/>
            <a:ext cx="8229600" cy="27908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Founded by the original creators of Apache </a:t>
            </a:r>
            <a:r>
              <a:rPr lang="en-US" sz="2400" dirty="0" err="1" smtClean="0"/>
              <a:t>Flink</a:t>
            </a:r>
            <a:r>
              <a:rPr lang="en-US" sz="2400" dirty="0" smtClean="0"/>
              <a:t>®, our goal is to make stream processing accessible to the enterprise </a:t>
            </a:r>
          </a:p>
          <a:p>
            <a:pPr marL="0" indent="0">
              <a:buNone/>
            </a:pPr>
            <a:r>
              <a:rPr lang="en-US" sz="1600" dirty="0">
                <a:latin typeface="Avenir Next Demi Bold"/>
                <a:cs typeface="Avenir Next Demi Bold"/>
              </a:rPr>
              <a:t>	</a:t>
            </a:r>
            <a:r>
              <a:rPr lang="en-US" sz="1600" dirty="0" smtClean="0">
                <a:latin typeface="Avenir Next Demi Bold"/>
                <a:cs typeface="Avenir Next Demi Bold"/>
              </a:rPr>
              <a:t>	</a:t>
            </a:r>
          </a:p>
          <a:p>
            <a:r>
              <a:rPr lang="en-US" sz="2400" dirty="0" smtClean="0"/>
              <a:t>Contributing and helping the </a:t>
            </a:r>
            <a:r>
              <a:rPr lang="en-US" sz="2400" dirty="0" err="1" smtClean="0"/>
              <a:t>Flink</a:t>
            </a:r>
            <a:r>
              <a:rPr lang="en-US" sz="2400" dirty="0" smtClean="0"/>
              <a:t> community grow</a:t>
            </a:r>
          </a:p>
          <a:p>
            <a:r>
              <a:rPr lang="en-US" sz="2400" dirty="0" smtClean="0"/>
              <a:t>Providing enterprise support and services</a:t>
            </a:r>
          </a:p>
          <a:p>
            <a:pPr marL="0" indent="0">
              <a:buNone/>
            </a:pPr>
            <a:endParaRPr lang="en-US" sz="1400" dirty="0" smtClean="0"/>
          </a:p>
          <a:p>
            <a:endParaRPr lang="en-US" sz="2000" dirty="0"/>
          </a:p>
        </p:txBody>
      </p:sp>
      <p:pic>
        <p:nvPicPr>
          <p:cNvPr id="12" name="Picture 11" descr="TengelmannVentu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9" y="3974512"/>
            <a:ext cx="1270464" cy="9390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4" y="4068353"/>
            <a:ext cx="1672037" cy="716587"/>
          </a:xfrm>
          <a:prstGeom prst="rect">
            <a:avLst/>
          </a:prstGeom>
        </p:spPr>
      </p:pic>
      <p:pic>
        <p:nvPicPr>
          <p:cNvPr id="14" name="Picture 13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63" y="4180967"/>
            <a:ext cx="984207" cy="495218"/>
          </a:xfrm>
          <a:prstGeom prst="rect">
            <a:avLst/>
          </a:prstGeom>
        </p:spPr>
      </p:pic>
      <p:pic>
        <p:nvPicPr>
          <p:cNvPr id="15" name="Picture 14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58" y="4106322"/>
            <a:ext cx="1593142" cy="603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257248"/>
            <a:ext cx="648677" cy="4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9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476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476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10488</TotalTime>
  <Words>1597</Words>
  <Application>Microsoft Macintosh PowerPoint</Application>
  <PresentationFormat>On-screen Show (16:9)</PresentationFormat>
  <Paragraphs>456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White</vt:lpstr>
      <vt:lpstr>1_Office Theme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Kostas Tzoumas Stephan Ewen   Flink Forward September 12,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Flink today</vt:lpstr>
      <vt:lpstr>Flink's unique combination of features</vt:lpstr>
      <vt:lpstr>Flink v1.1</vt:lpstr>
      <vt:lpstr>Flink v1.1 + current threads</vt:lpstr>
      <vt:lpstr>Flink v1.1 + current threads</vt:lpstr>
      <vt:lpstr>Flink v1.1 + current threads</vt:lpstr>
      <vt:lpstr>Flink v1.1 + current threads</vt:lpstr>
      <vt:lpstr>Security / Authentication</vt:lpstr>
      <vt:lpstr>Checkpoints / Savepoints</vt:lpstr>
      <vt:lpstr>Dynamic scaling</vt:lpstr>
      <vt:lpstr>Cluster management</vt:lpstr>
      <vt:lpstr>Cluster management</vt:lpstr>
      <vt:lpstr>Stream SQL</vt:lpstr>
      <vt:lpstr>Stream SQL</vt:lpstr>
      <vt:lpstr>Looking further</vt:lpstr>
      <vt:lpstr>Streaming and batch</vt:lpstr>
      <vt:lpstr>Streaming and batch</vt:lpstr>
      <vt:lpstr>Streaming and batch</vt:lpstr>
      <vt:lpstr>Streaming and batch</vt:lpstr>
      <vt:lpstr>Why use batch at all now?</vt:lpstr>
      <vt:lpstr>Some batch proof points…</vt:lpstr>
      <vt:lpstr>State in stream processing</vt:lpstr>
      <vt:lpstr>Large-state streaming</vt:lpstr>
      <vt:lpstr>…in conclusion</vt:lpstr>
      <vt:lpstr>PowerPoint Presentation</vt:lpstr>
    </vt:vector>
  </TitlesOfParts>
  <Company>data Artisans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Kostas Tzoumas Stephan Ewen   Flink Forward September 12, 2016</dc:title>
  <dc:creator>Kostas Tzoumas</dc:creator>
  <cp:lastModifiedBy>Kostas Tzoumas</cp:lastModifiedBy>
  <cp:revision>401</cp:revision>
  <dcterms:created xsi:type="dcterms:W3CDTF">2016-09-03T12:44:37Z</dcterms:created>
  <dcterms:modified xsi:type="dcterms:W3CDTF">2016-09-19T10:02:34Z</dcterms:modified>
</cp:coreProperties>
</file>